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318" r:id="rId4"/>
    <p:sldId id="320" r:id="rId5"/>
    <p:sldId id="258" r:id="rId6"/>
    <p:sldId id="259" r:id="rId7"/>
    <p:sldId id="267" r:id="rId8"/>
    <p:sldId id="263" r:id="rId9"/>
    <p:sldId id="265" r:id="rId10"/>
    <p:sldId id="276" r:id="rId11"/>
    <p:sldId id="319" r:id="rId12"/>
    <p:sldId id="321" r:id="rId13"/>
    <p:sldId id="269" r:id="rId14"/>
    <p:sldId id="277" r:id="rId15"/>
    <p:sldId id="311" r:id="rId16"/>
    <p:sldId id="326" r:id="rId17"/>
    <p:sldId id="289" r:id="rId18"/>
    <p:sldId id="322" r:id="rId19"/>
    <p:sldId id="290" r:id="rId20"/>
    <p:sldId id="323" r:id="rId21"/>
    <p:sldId id="295" r:id="rId22"/>
    <p:sldId id="296" r:id="rId23"/>
    <p:sldId id="324" r:id="rId24"/>
    <p:sldId id="297" r:id="rId25"/>
    <p:sldId id="298" r:id="rId26"/>
    <p:sldId id="317" r:id="rId27"/>
    <p:sldId id="300" r:id="rId28"/>
    <p:sldId id="301" r:id="rId29"/>
    <p:sldId id="303" r:id="rId30"/>
    <p:sldId id="304" r:id="rId31"/>
    <p:sldId id="314" r:id="rId32"/>
    <p:sldId id="306" r:id="rId33"/>
    <p:sldId id="313" r:id="rId34"/>
    <p:sldId id="325" r:id="rId35"/>
    <p:sldId id="310" r:id="rId36"/>
    <p:sldId id="316" r:id="rId37"/>
    <p:sldId id="329" r:id="rId38"/>
    <p:sldId id="331" r:id="rId39"/>
    <p:sldId id="332" r:id="rId40"/>
    <p:sldId id="33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8417" autoAdjust="0"/>
  </p:normalViewPr>
  <p:slideViewPr>
    <p:cSldViewPr snapToGrid="0">
      <p:cViewPr varScale="1">
        <p:scale>
          <a:sx n="84" d="100"/>
          <a:sy n="84" d="100"/>
        </p:scale>
        <p:origin x="16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Vari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series-130525%20(1).xls"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GB" sz="1600" b="1" i="0" u="none" strike="noStrike" kern="1200" cap="all" spc="120" normalizeH="0" baseline="0">
                <a:solidFill>
                  <a:sysClr val="windowText" lastClr="000000">
                    <a:lumMod val="65000"/>
                    <a:lumOff val="35000"/>
                  </a:sysClr>
                </a:solidFill>
              </a:rPr>
              <a:t>Evolution of median wages and labour productivity in the UK, 1997=100</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Median Wage adj. using CPI</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Productivity'!$B$10:$X$10</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16C0-4F0E-BABF-4A2E3367AE7A}"/>
            </c:ext>
          </c:extLst>
        </c:ser>
        <c:ser>
          <c:idx val="1"/>
          <c:order val="1"/>
          <c:tx>
            <c:v>Labour Productivity adj. using GDP deflator</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Productivity'!$B$11:$X$11</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16C0-4F0E-BABF-4A2E3367AE7A}"/>
            </c:ext>
          </c:extLst>
        </c:ser>
        <c:dLbls>
          <c:showLegendKey val="0"/>
          <c:showVal val="0"/>
          <c:showCatName val="0"/>
          <c:showSerName val="0"/>
          <c:showPercent val="0"/>
          <c:showBubbleSize val="0"/>
        </c:dLbls>
        <c:dropLines>
          <c:spPr>
            <a:ln w="9525">
              <a:solidFill>
                <a:schemeClr val="tx1">
                  <a:lumMod val="35000"/>
                  <a:lumOff val="65000"/>
                </a:schemeClr>
              </a:solidFill>
            </a:ln>
            <a:effectLst/>
          </c:spPr>
        </c:dropLines>
        <c:marker val="1"/>
        <c:smooth val="0"/>
        <c:axId val="602769184"/>
        <c:axId val="602769664"/>
      </c:lineChart>
      <c:catAx>
        <c:axId val="602769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602769664"/>
        <c:crosses val="autoZero"/>
        <c:auto val="1"/>
        <c:lblAlgn val="ctr"/>
        <c:lblOffset val="100"/>
        <c:noMultiLvlLbl val="0"/>
      </c:catAx>
      <c:valAx>
        <c:axId val="602769664"/>
        <c:scaling>
          <c:orientation val="minMax"/>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r>
                  <a:rPr lang="en-GB" sz="1400" dirty="0">
                    <a:latin typeface="+mn-lt"/>
                  </a:rPr>
                  <a:t>Index (1997=100)</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027691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Productivity and Pay, 1997-2019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4373724117818608E-2"/>
          <c:y val="0.23706109578892892"/>
          <c:w val="0.6905647352067863"/>
          <c:h val="0.646443480853921"/>
        </c:manualLayout>
      </c:layout>
      <c:barChart>
        <c:barDir val="col"/>
        <c:grouping val="clustered"/>
        <c:varyColors val="0"/>
        <c:dLbls>
          <c:showLegendKey val="0"/>
          <c:showVal val="0"/>
          <c:showCatName val="0"/>
          <c:showSerName val="0"/>
          <c:showPercent val="0"/>
          <c:showBubbleSize val="0"/>
        </c:dLbls>
        <c:gapWidth val="300"/>
        <c:axId val="1552143023"/>
        <c:axId val="1552142543"/>
        <c:extLst>
          <c:ext xmlns:c15="http://schemas.microsoft.com/office/drawing/2012/chart" uri="{02D57815-91ED-43cb-92C2-25804820EDAC}">
            <c15:filteredBarSeries>
              <c15:ser>
                <c:idx val="5"/>
                <c:order val="4"/>
                <c:tx>
                  <c:strRef>
                    <c:extLst>
                      <c:ext uri="{02D57815-91ED-43cb-92C2-25804820EDAC}">
                        <c15:formulaRef>
                          <c15:sqref>'Mean Median and Prod GDP'!$A$15</c15:sqref>
                        </c15:formulaRef>
                      </c:ext>
                    </c:extLst>
                    <c:strCache>
                      <c:ptCount val="1"/>
                      <c:pt idx="0">
                        <c:v>Change in labour share</c:v>
                      </c:pt>
                    </c:strCache>
                  </c:strRef>
                </c:tx>
                <c:spPr>
                  <a:solidFill>
                    <a:schemeClr val="accent3">
                      <a:lumMod val="40000"/>
                      <a:lumOff val="60000"/>
                    </a:schemeClr>
                  </a:solidFill>
                  <a:ln>
                    <a:noFill/>
                  </a:ln>
                  <a:effectLst/>
                </c:spPr>
                <c:invertIfNegative val="0"/>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GDP'!$B$15:$X$15</c15:sqref>
                        </c15:formulaRef>
                      </c:ext>
                    </c:extLst>
                    <c:numCache>
                      <c:formatCode>#,##0.00</c:formatCode>
                      <c:ptCount val="23"/>
                      <c:pt idx="0" formatCode="General">
                        <c:v>0</c:v>
                      </c:pt>
                      <c:pt idx="1">
                        <c:v>0.57258856850005202</c:v>
                      </c:pt>
                      <c:pt idx="2">
                        <c:v>4.51424773816791</c:v>
                      </c:pt>
                      <c:pt idx="3">
                        <c:v>1.9516308649174761</c:v>
                      </c:pt>
                      <c:pt idx="4">
                        <c:v>2.0827785059938435</c:v>
                      </c:pt>
                      <c:pt idx="5">
                        <c:v>-2.0953202114499589</c:v>
                      </c:pt>
                      <c:pt idx="6">
                        <c:v>-1.1020758347412993</c:v>
                      </c:pt>
                      <c:pt idx="7">
                        <c:v>1.7342110152537913</c:v>
                      </c:pt>
                      <c:pt idx="8">
                        <c:v>-0.45477104469973995</c:v>
                      </c:pt>
                      <c:pt idx="9">
                        <c:v>0.99138766753316077</c:v>
                      </c:pt>
                      <c:pt idx="10">
                        <c:v>1.5143589526251446</c:v>
                      </c:pt>
                      <c:pt idx="11">
                        <c:v>-2.4572920875892095</c:v>
                      </c:pt>
                      <c:pt idx="12">
                        <c:v>0.36366510637485305</c:v>
                      </c:pt>
                      <c:pt idx="13">
                        <c:v>-1.0171150644645479</c:v>
                      </c:pt>
                      <c:pt idx="14">
                        <c:v>-0.71966033582214095</c:v>
                      </c:pt>
                      <c:pt idx="15">
                        <c:v>-1.27526740255459</c:v>
                      </c:pt>
                      <c:pt idx="16">
                        <c:v>-0.14349091343672171</c:v>
                      </c:pt>
                      <c:pt idx="17">
                        <c:v>-2.0482700444965189</c:v>
                      </c:pt>
                      <c:pt idx="18">
                        <c:v>1.2074850147318017</c:v>
                      </c:pt>
                      <c:pt idx="19">
                        <c:v>0.42347678035910974</c:v>
                      </c:pt>
                      <c:pt idx="20">
                        <c:v>-0.89442619383977728</c:v>
                      </c:pt>
                      <c:pt idx="21">
                        <c:v>1.4218732340462168</c:v>
                      </c:pt>
                      <c:pt idx="22">
                        <c:v>0.19725941559744342</c:v>
                      </c:pt>
                    </c:numCache>
                  </c:numRef>
                </c:val>
                <c:extLst>
                  <c:ext xmlns:c16="http://schemas.microsoft.com/office/drawing/2014/chart" uri="{C3380CC4-5D6E-409C-BE32-E72D297353CC}">
                    <c16:uniqueId val="{00000006-D669-472D-8BBC-8C37C320C5FB}"/>
                  </c:ext>
                </c:extLst>
              </c15:ser>
            </c15:filteredBarSeries>
          </c:ext>
        </c:extLst>
      </c:barChart>
      <c:lineChart>
        <c:grouping val="standard"/>
        <c:varyColors val="0"/>
        <c:ser>
          <c:idx val="2"/>
          <c:order val="2"/>
          <c:tx>
            <c:v>Median Wage adj. with consumer prices</c:v>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GDP'!$B$12:$X$12</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D669-472D-8BBC-8C37C320C5FB}"/>
            </c:ext>
          </c:extLst>
        </c:ser>
        <c:ser>
          <c:idx val="3"/>
          <c:order val="3"/>
          <c:tx>
            <c:v>Gross productivity</c:v>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GDP'!$B$13:$X$13</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D669-472D-8BBC-8C37C320C5FB}"/>
            </c:ext>
          </c:extLst>
        </c:ser>
        <c:ser>
          <c:idx val="4"/>
          <c:order val="5"/>
          <c:tx>
            <c:v>Average Wage, adj. with consumer prices</c:v>
          </c:tx>
          <c:spPr>
            <a:ln w="28575" cap="rnd">
              <a:solidFill>
                <a:schemeClr val="accent5">
                  <a:lumMod val="40000"/>
                  <a:lumOff val="60000"/>
                </a:schemeClr>
              </a:solidFill>
              <a:round/>
            </a:ln>
            <a:effectLst/>
          </c:spPr>
          <c:marker>
            <c:symbol val="circle"/>
            <c:size val="5"/>
            <c:spPr>
              <a:solidFill>
                <a:schemeClr val="accent5">
                  <a:lumMod val="40000"/>
                  <a:lumOff val="60000"/>
                </a:schemeClr>
              </a:solidFill>
              <a:ln w="9525">
                <a:solidFill>
                  <a:schemeClr val="accent5">
                    <a:lumMod val="40000"/>
                    <a:lumOff val="6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GDP'!$B$16:$X$16</c:f>
              <c:numCache>
                <c:formatCode>General</c:formatCode>
                <c:ptCount val="23"/>
                <c:pt idx="0">
                  <c:v>100</c:v>
                </c:pt>
                <c:pt idx="1">
                  <c:v>103.76499179396539</c:v>
                </c:pt>
                <c:pt idx="2">
                  <c:v>106.94868238557558</c:v>
                </c:pt>
                <c:pt idx="3">
                  <c:v>110.72469591827274</c:v>
                </c:pt>
                <c:pt idx="4">
                  <c:v>115.36364191499753</c:v>
                </c:pt>
                <c:pt idx="5">
                  <c:v>119.99622954528316</c:v>
                </c:pt>
                <c:pt idx="6">
                  <c:v>122.37115856834586</c:v>
                </c:pt>
                <c:pt idx="7">
                  <c:v>123.55144304912974</c:v>
                </c:pt>
                <c:pt idx="8">
                  <c:v>126.06281200995555</c:v>
                </c:pt>
                <c:pt idx="9">
                  <c:v>127.8560279000436</c:v>
                </c:pt>
                <c:pt idx="10">
                  <c:v>128.83409796434162</c:v>
                </c:pt>
                <c:pt idx="11">
                  <c:v>129.63055330777496</c:v>
                </c:pt>
                <c:pt idx="12">
                  <c:v>130.87928484313778</c:v>
                </c:pt>
                <c:pt idx="13">
                  <c:v>128.6303194831963</c:v>
                </c:pt>
                <c:pt idx="14">
                  <c:v>124.04915429588816</c:v>
                </c:pt>
                <c:pt idx="15">
                  <c:v>121.62938886225724</c:v>
                </c:pt>
                <c:pt idx="16">
                  <c:v>121.06473507100895</c:v>
                </c:pt>
                <c:pt idx="17">
                  <c:v>119.09123595505618</c:v>
                </c:pt>
                <c:pt idx="18">
                  <c:v>120.19393258426966</c:v>
                </c:pt>
                <c:pt idx="19">
                  <c:v>123.03460049317697</c:v>
                </c:pt>
                <c:pt idx="20">
                  <c:v>123.09738552148303</c:v>
                </c:pt>
                <c:pt idx="21">
                  <c:v>124.28207658274181</c:v>
                </c:pt>
                <c:pt idx="22">
                  <c:v>126.18321485897729</c:v>
                </c:pt>
              </c:numCache>
            </c:numRef>
          </c:val>
          <c:smooth val="0"/>
          <c:extLst>
            <c:ext xmlns:c16="http://schemas.microsoft.com/office/drawing/2014/chart" uri="{C3380CC4-5D6E-409C-BE32-E72D297353CC}">
              <c16:uniqueId val="{00000002-D669-472D-8BBC-8C37C320C5FB}"/>
            </c:ext>
          </c:extLst>
        </c:ser>
        <c:ser>
          <c:idx val="6"/>
          <c:order val="6"/>
          <c:tx>
            <c:v>Average Total Labour Compensation adj. with consumer prices</c:v>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GDP'!$B$19:$X$19</c:f>
              <c:numCache>
                <c:formatCode>General</c:formatCode>
                <c:ptCount val="23"/>
                <c:pt idx="0">
                  <c:v>100</c:v>
                </c:pt>
                <c:pt idx="1">
                  <c:v>102.69616462177038</c:v>
                </c:pt>
                <c:pt idx="2">
                  <c:v>108.78636537122676</c:v>
                </c:pt>
                <c:pt idx="3">
                  <c:v>115.46170888223497</c:v>
                </c:pt>
                <c:pt idx="4">
                  <c:v>120.1507167581176</c:v>
                </c:pt>
                <c:pt idx="5">
                  <c:v>121.96656107758879</c:v>
                </c:pt>
                <c:pt idx="6">
                  <c:v>125.70916705756387</c:v>
                </c:pt>
                <c:pt idx="7">
                  <c:v>131.0300715694037</c:v>
                </c:pt>
                <c:pt idx="8">
                  <c:v>134.07587308901429</c:v>
                </c:pt>
                <c:pt idx="9">
                  <c:v>137.93160052339476</c:v>
                </c:pt>
                <c:pt idx="10">
                  <c:v>141.69040591024219</c:v>
                </c:pt>
                <c:pt idx="11">
                  <c:v>138.31111824410729</c:v>
                </c:pt>
                <c:pt idx="12">
                  <c:v>138.47587333056771</c:v>
                </c:pt>
                <c:pt idx="13">
                  <c:v>136.7761037220825</c:v>
                </c:pt>
                <c:pt idx="14">
                  <c:v>132.90577620645729</c:v>
                </c:pt>
                <c:pt idx="15">
                  <c:v>128.85640420299634</c:v>
                </c:pt>
                <c:pt idx="16">
                  <c:v>128.15888694499893</c:v>
                </c:pt>
                <c:pt idx="17">
                  <c:v>125.85844787975546</c:v>
                </c:pt>
                <c:pt idx="18">
                  <c:v>128.31853997118492</c:v>
                </c:pt>
                <c:pt idx="19">
                  <c:v>130.57906306491216</c:v>
                </c:pt>
                <c:pt idx="20">
                  <c:v>131.17604876434777</c:v>
                </c:pt>
                <c:pt idx="21">
                  <c:v>132.26532300732393</c:v>
                </c:pt>
                <c:pt idx="22">
                  <c:v>133.47024637013899</c:v>
                </c:pt>
              </c:numCache>
            </c:numRef>
          </c:val>
          <c:smooth val="0"/>
          <c:extLst>
            <c:ext xmlns:c16="http://schemas.microsoft.com/office/drawing/2014/chart" uri="{C3380CC4-5D6E-409C-BE32-E72D297353CC}">
              <c16:uniqueId val="{00000003-D669-472D-8BBC-8C37C320C5FB}"/>
            </c:ext>
          </c:extLst>
        </c:ser>
        <c:dLbls>
          <c:showLegendKey val="0"/>
          <c:showVal val="0"/>
          <c:showCatName val="0"/>
          <c:showSerName val="0"/>
          <c:showPercent val="0"/>
          <c:showBubbleSize val="0"/>
        </c:dLbls>
        <c:marker val="1"/>
        <c:smooth val="0"/>
        <c:axId val="1928246799"/>
        <c:axId val="1928247279"/>
        <c:extLst>
          <c:ext xmlns:c15="http://schemas.microsoft.com/office/drawing/2012/chart" uri="{02D57815-91ED-43cb-92C2-25804820EDAC}">
            <c15:filteredLineSeries>
              <c15:ser>
                <c:idx val="0"/>
                <c:order val="0"/>
                <c:tx>
                  <c:v>Average Compensation adj. using producer prices</c:v>
                </c:tx>
                <c:spPr>
                  <a:ln w="28575" cap="rnd">
                    <a:solidFill>
                      <a:srgbClr val="7030A0"/>
                    </a:solidFill>
                    <a:round/>
                  </a:ln>
                  <a:effectLst/>
                </c:spPr>
                <c:marker>
                  <c:symbol val="circle"/>
                  <c:size val="5"/>
                  <c:spPr>
                    <a:solidFill>
                      <a:srgbClr val="7030A0"/>
                    </a:solidFill>
                    <a:ln w="9525">
                      <a:solidFill>
                        <a:srgbClr val="7030A0"/>
                      </a:solidFill>
                    </a:ln>
                    <a:effectLst/>
                  </c:spPr>
                </c:marker>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GDP'!$B$10:$X$10</c15:sqref>
                        </c15:formulaRef>
                      </c:ext>
                    </c:extLst>
                    <c:numCache>
                      <c:formatCode>###,###,##0.00</c:formatCode>
                      <c:ptCount val="23"/>
                      <c:pt idx="0">
                        <c:v>100</c:v>
                      </c:pt>
                      <c:pt idx="1">
                        <c:v>103.46483387246786</c:v>
                      </c:pt>
                      <c:pt idx="2">
                        <c:v>110.30834784564189</c:v>
                      </c:pt>
                      <c:pt idx="3">
                        <c:v>117.155363243894</c:v>
                      </c:pt>
                      <c:pt idx="4">
                        <c:v>121.07675507739195</c:v>
                      </c:pt>
                      <c:pt idx="5">
                        <c:v>121.27084758063828</c:v>
                      </c:pt>
                      <c:pt idx="6">
                        <c:v>123.25877544754792</c:v>
                      </c:pt>
                      <c:pt idx="7">
                        <c:v>126.71194411616597</c:v>
                      </c:pt>
                      <c:pt idx="8">
                        <c:v>128.70950976416768</c:v>
                      </c:pt>
                      <c:pt idx="9">
                        <c:v>131.86463722381484</c:v>
                      </c:pt>
                      <c:pt idx="10">
                        <c:v>136.13127334250501</c:v>
                      </c:pt>
                      <c:pt idx="11">
                        <c:v>132.97489522159819</c:v>
                      </c:pt>
                      <c:pt idx="12">
                        <c:v>130.40154282695403</c:v>
                      </c:pt>
                      <c:pt idx="13">
                        <c:v>131.74266127905511</c:v>
                      </c:pt>
                      <c:pt idx="14">
                        <c:v>132.41702225411265</c:v>
                      </c:pt>
                      <c:pt idx="15">
                        <c:v>130.38161642550216</c:v>
                      </c:pt>
                      <c:pt idx="16">
                        <c:v>129.91258302861684</c:v>
                      </c:pt>
                      <c:pt idx="17">
                        <c:v>128.5252590696644</c:v>
                      </c:pt>
                      <c:pt idx="18">
                        <c:v>130.12751640886904</c:v>
                      </c:pt>
                      <c:pt idx="19">
                        <c:v>131.26247937172596</c:v>
                      </c:pt>
                      <c:pt idx="20">
                        <c:v>132.84645226926031</c:v>
                      </c:pt>
                      <c:pt idx="21">
                        <c:v>134.68790534568404</c:v>
                      </c:pt>
                      <c:pt idx="22">
                        <c:v>135.18972561185797</c:v>
                      </c:pt>
                    </c:numCache>
                  </c:numRef>
                </c:val>
                <c:smooth val="0"/>
                <c:extLst>
                  <c:ext xmlns:c16="http://schemas.microsoft.com/office/drawing/2014/chart" uri="{C3380CC4-5D6E-409C-BE32-E72D297353CC}">
                    <c16:uniqueId val="{00000004-D669-472D-8BBC-8C37C320C5FB}"/>
                  </c:ext>
                </c:extLst>
              </c15:ser>
            </c15:filteredLineSeries>
            <c15:filteredLineSeries>
              <c15:ser>
                <c:idx val="1"/>
                <c:order val="1"/>
                <c:tx>
                  <c:v>Mean Wage adj. with producer prices</c:v>
                </c:tx>
                <c:spPr>
                  <a:ln w="28575" cap="rnd">
                    <a:solidFill>
                      <a:schemeClr val="accent5">
                        <a:lumMod val="75000"/>
                      </a:schemeClr>
                    </a:solidFill>
                    <a:round/>
                  </a:ln>
                  <a:effectLst/>
                </c:spPr>
                <c:marker>
                  <c:symbol val="circle"/>
                  <c:size val="5"/>
                  <c:spPr>
                    <a:solidFill>
                      <a:schemeClr val="accent5">
                        <a:lumMod val="75000"/>
                      </a:schemeClr>
                    </a:solidFill>
                    <a:ln w="9525">
                      <a:solidFill>
                        <a:schemeClr val="accent5">
                          <a:lumMod val="75000"/>
                        </a:schemeClr>
                      </a:solidFill>
                    </a:ln>
                    <a:effectLst/>
                  </c:spPr>
                </c:marker>
                <c:cat>
                  <c:strRef>
                    <c:extLst xmlns:c15="http://schemas.microsoft.com/office/drawing/2012/chart">
                      <c:ext xmlns:c15="http://schemas.microsoft.com/office/drawing/2012/char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xmlns:c15="http://schemas.microsoft.com/office/drawing/2012/chart">
                      <c:ext xmlns:c15="http://schemas.microsoft.com/office/drawing/2012/chart" uri="{02D57815-91ED-43cb-92C2-25804820EDAC}">
                        <c15:formulaRef>
                          <c15:sqref>'Mean Median and Prod GDP'!$B$11:$X$11</c15:sqref>
                        </c15:formulaRef>
                      </c:ext>
                    </c:extLst>
                    <c:numCache>
                      <c:formatCode>General</c:formatCode>
                      <c:ptCount val="23"/>
                      <c:pt idx="0">
                        <c:v>100</c:v>
                      </c:pt>
                      <c:pt idx="1">
                        <c:v>104.54166109592674</c:v>
                      </c:pt>
                      <c:pt idx="2">
                        <c:v>108.44495464080883</c:v>
                      </c:pt>
                      <c:pt idx="3">
                        <c:v>112.34886522947373</c:v>
                      </c:pt>
                      <c:pt idx="4">
                        <c:v>116.25278478444375</c:v>
                      </c:pt>
                      <c:pt idx="5">
                        <c:v>119.31175508162487</c:v>
                      </c:pt>
                      <c:pt idx="6">
                        <c:v>119.98583323939432</c:v>
                      </c:pt>
                      <c:pt idx="7">
                        <c:v>119.47977559350299</c:v>
                      </c:pt>
                      <c:pt idx="8">
                        <c:v>121.01717005058434</c:v>
                      </c:pt>
                      <c:pt idx="9">
                        <c:v>122.23224171938467</c:v>
                      </c:pt>
                      <c:pt idx="10">
                        <c:v>123.77937442658626</c:v>
                      </c:pt>
                      <c:pt idx="11">
                        <c:v>124.62923778257846</c:v>
                      </c:pt>
                      <c:pt idx="12">
                        <c:v>123.24790057031643</c:v>
                      </c:pt>
                      <c:pt idx="13">
                        <c:v>123.89664677336049</c:v>
                      </c:pt>
                      <c:pt idx="14">
                        <c:v>123.59297010150864</c:v>
                      </c:pt>
                      <c:pt idx="15">
                        <c:v>123.06905832731833</c:v>
                      </c:pt>
                      <c:pt idx="16">
                        <c:v>122.72135644795162</c:v>
                      </c:pt>
                      <c:pt idx="17">
                        <c:v>121.61465687765052</c:v>
                      </c:pt>
                      <c:pt idx="18">
                        <c:v>121.88837200079014</c:v>
                      </c:pt>
                      <c:pt idx="19">
                        <c:v>123.67853107673119</c:v>
                      </c:pt>
                      <c:pt idx="20">
                        <c:v>124.66491485444877</c:v>
                      </c:pt>
                      <c:pt idx="21">
                        <c:v>126.55843713483749</c:v>
                      </c:pt>
                      <c:pt idx="22">
                        <c:v>127.80881625332604</c:v>
                      </c:pt>
                    </c:numCache>
                  </c:numRef>
                </c:val>
                <c:smooth val="0"/>
                <c:extLst xmlns:c15="http://schemas.microsoft.com/office/drawing/2012/chart">
                  <c:ext xmlns:c16="http://schemas.microsoft.com/office/drawing/2014/chart" uri="{C3380CC4-5D6E-409C-BE32-E72D297353CC}">
                    <c16:uniqueId val="{00000005-D669-472D-8BBC-8C37C320C5FB}"/>
                  </c:ext>
                </c:extLst>
              </c15:ser>
            </c15:filteredLineSeries>
          </c:ext>
        </c:extLst>
      </c:lineChart>
      <c:catAx>
        <c:axId val="192824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7279"/>
        <c:crosses val="autoZero"/>
        <c:auto val="1"/>
        <c:lblAlgn val="ctr"/>
        <c:lblOffset val="100"/>
        <c:noMultiLvlLbl val="0"/>
      </c:catAx>
      <c:valAx>
        <c:axId val="1928247279"/>
        <c:scaling>
          <c:orientation val="minMax"/>
          <c:min val="9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Index 1997=100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6799"/>
        <c:crosses val="autoZero"/>
        <c:crossBetween val="between"/>
      </c:valAx>
      <c:valAx>
        <c:axId val="1552142543"/>
        <c:scaling>
          <c:orientation val="minMax"/>
          <c:min val="-5"/>
        </c:scaling>
        <c:delete val="1"/>
        <c:axPos val="r"/>
        <c:numFmt formatCode="General" sourceLinked="1"/>
        <c:majorTickMark val="out"/>
        <c:minorTickMark val="none"/>
        <c:tickLblPos val="high"/>
        <c:crossAx val="1552143023"/>
        <c:crosses val="max"/>
        <c:crossBetween val="between"/>
      </c:valAx>
      <c:catAx>
        <c:axId val="1552143023"/>
        <c:scaling>
          <c:orientation val="minMax"/>
        </c:scaling>
        <c:delete val="1"/>
        <c:axPos val="b"/>
        <c:numFmt formatCode="General" sourceLinked="1"/>
        <c:majorTickMark val="out"/>
        <c:minorTickMark val="none"/>
        <c:tickLblPos val="nextTo"/>
        <c:crossAx val="155214254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Wages</a:t>
            </a:r>
            <a:r>
              <a:rPr lang="en-GB" baseline="0"/>
              <a:t> and Compensation across time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Sheet2!$A$2</c:f>
              <c:strCache>
                <c:ptCount val="1"/>
                <c:pt idx="0">
                  <c:v>Median Wage adj. CPI</c:v>
                </c:pt>
              </c:strCache>
            </c:strRef>
          </c:tx>
          <c:spPr>
            <a:ln w="28575" cap="rnd">
              <a:solidFill>
                <a:schemeClr val="accent1"/>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Sheet2!$B$2:$X$2</c:f>
              <c:numCache>
                <c:formatCode>General</c:formatCode>
                <c:ptCount val="23"/>
                <c:pt idx="0">
                  <c:v>10.085592011412269</c:v>
                </c:pt>
                <c:pt idx="1">
                  <c:v>10.337078651685392</c:v>
                </c:pt>
                <c:pt idx="2">
                  <c:v>10.624133148404994</c:v>
                </c:pt>
                <c:pt idx="3">
                  <c:v>10.907840440165062</c:v>
                </c:pt>
                <c:pt idx="4">
                  <c:v>11.25</c:v>
                </c:pt>
                <c:pt idx="5">
                  <c:v>11.570469798657717</c:v>
                </c:pt>
                <c:pt idx="6">
                  <c:v>11.854304635761588</c:v>
                </c:pt>
                <c:pt idx="7">
                  <c:v>12.104575163398692</c:v>
                </c:pt>
                <c:pt idx="8">
                  <c:v>12.240717029449426</c:v>
                </c:pt>
                <c:pt idx="9">
                  <c:v>12.403003754693366</c:v>
                </c:pt>
                <c:pt idx="10">
                  <c:v>12.506112469437655</c:v>
                </c:pt>
                <c:pt idx="11">
                  <c:v>12.550177095631643</c:v>
                </c:pt>
                <c:pt idx="12">
                  <c:v>12.725173210161662</c:v>
                </c:pt>
                <c:pt idx="13">
                  <c:v>12.472035794183446</c:v>
                </c:pt>
                <c:pt idx="14">
                  <c:v>11.916488222698073</c:v>
                </c:pt>
                <c:pt idx="15">
                  <c:v>11.73777315296566</c:v>
                </c:pt>
                <c:pt idx="16">
                  <c:v>11.766497461928934</c:v>
                </c:pt>
                <c:pt idx="17">
                  <c:v>11.62</c:v>
                </c:pt>
                <c:pt idx="18">
                  <c:v>11.78</c:v>
                </c:pt>
                <c:pt idx="19">
                  <c:v>12.075471698113207</c:v>
                </c:pt>
                <c:pt idx="20">
                  <c:v>12.059961315280464</c:v>
                </c:pt>
                <c:pt idx="21">
                  <c:v>12.058545797922566</c:v>
                </c:pt>
                <c:pt idx="22">
                  <c:v>12.319109461966603</c:v>
                </c:pt>
              </c:numCache>
            </c:numRef>
          </c:val>
          <c:smooth val="0"/>
          <c:extLst>
            <c:ext xmlns:c16="http://schemas.microsoft.com/office/drawing/2014/chart" uri="{C3380CC4-5D6E-409C-BE32-E72D297353CC}">
              <c16:uniqueId val="{00000000-F23B-406C-8D6B-6DE79B9D64CC}"/>
            </c:ext>
          </c:extLst>
        </c:ser>
        <c:ser>
          <c:idx val="1"/>
          <c:order val="1"/>
          <c:tx>
            <c:strRef>
              <c:f>Sheet2!$A$3</c:f>
              <c:strCache>
                <c:ptCount val="1"/>
                <c:pt idx="0">
                  <c:v>Mean Wage adj. CPI</c:v>
                </c:pt>
              </c:strCache>
            </c:strRef>
          </c:tx>
          <c:spPr>
            <a:ln w="28575" cap="rnd">
              <a:solidFill>
                <a:schemeClr val="accent2"/>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Sheet2!$B$3:$X$3</c:f>
              <c:numCache>
                <c:formatCode>General</c:formatCode>
                <c:ptCount val="23"/>
                <c:pt idx="0">
                  <c:v>12.696148359486449</c:v>
                </c:pt>
                <c:pt idx="1">
                  <c:v>13.174157303370785</c:v>
                </c:pt>
                <c:pt idx="2">
                  <c:v>13.578363384188627</c:v>
                </c:pt>
                <c:pt idx="3">
                  <c:v>14.057771664374142</c:v>
                </c:pt>
                <c:pt idx="4">
                  <c:v>14.646739130434781</c:v>
                </c:pt>
                <c:pt idx="5">
                  <c:v>15.23489932885906</c:v>
                </c:pt>
                <c:pt idx="6">
                  <c:v>15.536423841059603</c:v>
                </c:pt>
                <c:pt idx="7">
                  <c:v>15.686274509803921</c:v>
                </c:pt>
                <c:pt idx="8">
                  <c:v>16.005121638924457</c:v>
                </c:pt>
                <c:pt idx="9">
                  <c:v>16.232790988735921</c:v>
                </c:pt>
                <c:pt idx="10">
                  <c:v>16.356968215158926</c:v>
                </c:pt>
                <c:pt idx="11">
                  <c:v>16.458087367178276</c:v>
                </c:pt>
                <c:pt idx="12">
                  <c:v>16.616628175519633</c:v>
                </c:pt>
                <c:pt idx="13">
                  <c:v>16.331096196868007</c:v>
                </c:pt>
                <c:pt idx="14">
                  <c:v>15.749464668094218</c:v>
                </c:pt>
                <c:pt idx="15">
                  <c:v>15.442247658688865</c:v>
                </c:pt>
                <c:pt idx="16">
                  <c:v>15.370558375634518</c:v>
                </c:pt>
                <c:pt idx="17">
                  <c:v>15.12</c:v>
                </c:pt>
                <c:pt idx="18">
                  <c:v>15.26</c:v>
                </c:pt>
                <c:pt idx="19">
                  <c:v>15.620655412115193</c:v>
                </c:pt>
                <c:pt idx="20">
                  <c:v>15.628626692456479</c:v>
                </c:pt>
                <c:pt idx="21">
                  <c:v>15.779036827195466</c:v>
                </c:pt>
                <c:pt idx="22">
                  <c:v>16.020408163265305</c:v>
                </c:pt>
              </c:numCache>
            </c:numRef>
          </c:val>
          <c:smooth val="0"/>
          <c:extLst>
            <c:ext xmlns:c16="http://schemas.microsoft.com/office/drawing/2014/chart" uri="{C3380CC4-5D6E-409C-BE32-E72D297353CC}">
              <c16:uniqueId val="{00000001-F23B-406C-8D6B-6DE79B9D64CC}"/>
            </c:ext>
          </c:extLst>
        </c:ser>
        <c:ser>
          <c:idx val="2"/>
          <c:order val="2"/>
          <c:tx>
            <c:strRef>
              <c:f>Sheet2!$A$4</c:f>
              <c:strCache>
                <c:ptCount val="1"/>
                <c:pt idx="0">
                  <c:v>Mean Comp adj. CPI</c:v>
                </c:pt>
              </c:strCache>
            </c:strRef>
          </c:tx>
          <c:spPr>
            <a:ln w="28575" cap="rnd">
              <a:solidFill>
                <a:schemeClr val="accent3"/>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Sheet2!$B$4:$X$4</c:f>
              <c:numCache>
                <c:formatCode>General</c:formatCode>
                <c:ptCount val="23"/>
                <c:pt idx="0">
                  <c:v>14.653922967189729</c:v>
                </c:pt>
                <c:pt idx="1">
                  <c:v>15.049016853932583</c:v>
                </c:pt>
                <c:pt idx="2">
                  <c:v>15.941470180305133</c:v>
                </c:pt>
                <c:pt idx="3">
                  <c:v>16.919669876203574</c:v>
                </c:pt>
                <c:pt idx="4">
                  <c:v>17.606793478260872</c:v>
                </c:pt>
                <c:pt idx="5">
                  <c:v>17.87288590604027</c:v>
                </c:pt>
                <c:pt idx="6">
                  <c:v>18.421324503311258</c:v>
                </c:pt>
                <c:pt idx="7">
                  <c:v>19.201045751633988</c:v>
                </c:pt>
                <c:pt idx="8">
                  <c:v>19.647375160051219</c:v>
                </c:pt>
                <c:pt idx="9">
                  <c:v>20.212390488110135</c:v>
                </c:pt>
                <c:pt idx="10">
                  <c:v>20.763202933985333</c:v>
                </c:pt>
                <c:pt idx="11">
                  <c:v>20.268004722550181</c:v>
                </c:pt>
                <c:pt idx="12">
                  <c:v>20.292147806004621</c:v>
                </c:pt>
                <c:pt idx="13">
                  <c:v>20.043064876957494</c:v>
                </c:pt>
                <c:pt idx="14">
                  <c:v>19.475910064239827</c:v>
                </c:pt>
                <c:pt idx="15">
                  <c:v>18.882518210197713</c:v>
                </c:pt>
                <c:pt idx="16">
                  <c:v>18.780304568527917</c:v>
                </c:pt>
                <c:pt idx="17">
                  <c:v>18.443200000000001</c:v>
                </c:pt>
                <c:pt idx="18">
                  <c:v>18.803699999999999</c:v>
                </c:pt>
                <c:pt idx="19">
                  <c:v>19.134955312810323</c:v>
                </c:pt>
                <c:pt idx="20">
                  <c:v>19.222437137330754</c:v>
                </c:pt>
                <c:pt idx="21">
                  <c:v>19.382058545797921</c:v>
                </c:pt>
                <c:pt idx="22">
                  <c:v>19.558627087198513</c:v>
                </c:pt>
              </c:numCache>
            </c:numRef>
          </c:val>
          <c:smooth val="0"/>
          <c:extLst>
            <c:ext xmlns:c16="http://schemas.microsoft.com/office/drawing/2014/chart" uri="{C3380CC4-5D6E-409C-BE32-E72D297353CC}">
              <c16:uniqueId val="{00000002-F23B-406C-8D6B-6DE79B9D64CC}"/>
            </c:ext>
          </c:extLst>
        </c:ser>
        <c:dLbls>
          <c:showLegendKey val="0"/>
          <c:showVal val="0"/>
          <c:showCatName val="0"/>
          <c:showSerName val="0"/>
          <c:showPercent val="0"/>
          <c:showBubbleSize val="0"/>
        </c:dLbls>
        <c:smooth val="0"/>
        <c:axId val="1446762576"/>
        <c:axId val="1446761616"/>
      </c:lineChart>
      <c:catAx>
        <c:axId val="144676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1616"/>
        <c:crosses val="autoZero"/>
        <c:auto val="1"/>
        <c:lblAlgn val="ctr"/>
        <c:lblOffset val="100"/>
        <c:noMultiLvlLbl val="0"/>
      </c:catAx>
      <c:valAx>
        <c:axId val="14467616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Different</a:t>
            </a:r>
            <a:r>
              <a:rPr lang="en-GB" baseline="0"/>
              <a:t> Productivity Measures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'Extracted 1985'!$H$1</c:f>
              <c:strCache>
                <c:ptCount val="1"/>
                <c:pt idx="0">
                  <c:v>Gross Productivity (GDP)</c:v>
                </c:pt>
              </c:strCache>
            </c:strRef>
          </c:tx>
          <c:spPr>
            <a:ln w="28575" cap="rnd">
              <a:solidFill>
                <a:schemeClr val="accent1"/>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1985'!$H$15:$H$37</c:f>
              <c:numCache>
                <c:formatCode>General</c:formatCode>
                <c:ptCount val="23"/>
                <c:pt idx="0">
                  <c:v>32.046471656222145</c:v>
                </c:pt>
                <c:pt idx="1">
                  <c:v>32.882335483002329</c:v>
                </c:pt>
                <c:pt idx="2">
                  <c:v>33.616965908246151</c:v>
                </c:pt>
                <c:pt idx="3">
                  <c:v>34.970037535504822</c:v>
                </c:pt>
                <c:pt idx="4">
                  <c:v>35.509561950172738</c:v>
                </c:pt>
                <c:pt idx="5">
                  <c:v>36.210489128471231</c:v>
                </c:pt>
                <c:pt idx="6">
                  <c:v>37.221000873606606</c:v>
                </c:pt>
                <c:pt idx="7">
                  <c:v>37.768288154241347</c:v>
                </c:pt>
                <c:pt idx="8">
                  <c:v>38.261669380629066</c:v>
                </c:pt>
                <c:pt idx="9">
                  <c:v>38.965214238627631</c:v>
                </c:pt>
                <c:pt idx="10">
                  <c:v>39.567302337429325</c:v>
                </c:pt>
                <c:pt idx="11">
                  <c:v>39.314059019590729</c:v>
                </c:pt>
                <c:pt idx="12">
                  <c:v>38.593690924609419</c:v>
                </c:pt>
                <c:pt idx="13">
                  <c:v>39.250338904468542</c:v>
                </c:pt>
                <c:pt idx="14">
                  <c:v>39.553588715554078</c:v>
                </c:pt>
                <c:pt idx="15">
                  <c:v>39.3731087241921</c:v>
                </c:pt>
                <c:pt idx="16">
                  <c:v>39.287666635355706</c:v>
                </c:pt>
                <c:pt idx="17">
                  <c:v>39.470857342842983</c:v>
                </c:pt>
                <c:pt idx="18">
                  <c:v>39.721296841594523</c:v>
                </c:pt>
                <c:pt idx="19">
                  <c:v>39.951963308044036</c:v>
                </c:pt>
                <c:pt idx="20">
                  <c:v>40.534372842858325</c:v>
                </c:pt>
                <c:pt idx="21">
                  <c:v>40.792191790623704</c:v>
                </c:pt>
                <c:pt idx="22">
                  <c:v>40.833739019786918</c:v>
                </c:pt>
              </c:numCache>
            </c:numRef>
          </c:val>
          <c:smooth val="0"/>
          <c:extLst>
            <c:ext xmlns:c16="http://schemas.microsoft.com/office/drawing/2014/chart" uri="{C3380CC4-5D6E-409C-BE32-E72D297353CC}">
              <c16:uniqueId val="{00000000-AD6C-40BB-B58A-68EFB48839EF}"/>
            </c:ext>
          </c:extLst>
        </c:ser>
        <c:ser>
          <c:idx val="1"/>
          <c:order val="1"/>
          <c:tx>
            <c:strRef>
              <c:f>'Extracted 1985'!$I$1</c:f>
              <c:strCache>
                <c:ptCount val="1"/>
                <c:pt idx="0">
                  <c:v>Net Productivity (NDP)</c:v>
                </c:pt>
              </c:strCache>
            </c:strRef>
          </c:tx>
          <c:spPr>
            <a:ln w="28575" cap="rnd">
              <a:solidFill>
                <a:schemeClr val="accent2"/>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1985'!$I$15:$I$37</c:f>
              <c:numCache>
                <c:formatCode>General</c:formatCode>
                <c:ptCount val="23"/>
                <c:pt idx="0">
                  <c:v>27.921728527308783</c:v>
                </c:pt>
                <c:pt idx="1">
                  <c:v>28.697078648808592</c:v>
                </c:pt>
                <c:pt idx="2">
                  <c:v>29.27763806187783</c:v>
                </c:pt>
                <c:pt idx="3">
                  <c:v>30.424782800339941</c:v>
                </c:pt>
                <c:pt idx="4">
                  <c:v>30.779631973122026</c:v>
                </c:pt>
                <c:pt idx="5">
                  <c:v>31.314847799127129</c:v>
                </c:pt>
                <c:pt idx="6">
                  <c:v>32.192530128548952</c:v>
                </c:pt>
                <c:pt idx="7">
                  <c:v>32.722082295980101</c:v>
                </c:pt>
                <c:pt idx="8">
                  <c:v>33.150918802505885</c:v>
                </c:pt>
                <c:pt idx="9">
                  <c:v>33.711054855603614</c:v>
                </c:pt>
                <c:pt idx="10">
                  <c:v>34.186395952108541</c:v>
                </c:pt>
                <c:pt idx="11">
                  <c:v>33.757124338226632</c:v>
                </c:pt>
                <c:pt idx="12">
                  <c:v>32.731783316103737</c:v>
                </c:pt>
                <c:pt idx="13">
                  <c:v>33.478106083899767</c:v>
                </c:pt>
                <c:pt idx="14">
                  <c:v>33.754787426564349</c:v>
                </c:pt>
                <c:pt idx="15">
                  <c:v>33.583403155197118</c:v>
                </c:pt>
                <c:pt idx="16">
                  <c:v>33.565775932567192</c:v>
                </c:pt>
                <c:pt idx="17">
                  <c:v>33.792267517392638</c:v>
                </c:pt>
                <c:pt idx="18">
                  <c:v>33.970733008394305</c:v>
                </c:pt>
                <c:pt idx="19">
                  <c:v>34.131758155978375</c:v>
                </c:pt>
                <c:pt idx="20">
                  <c:v>34.575194330654625</c:v>
                </c:pt>
                <c:pt idx="21">
                  <c:v>34.761883979560906</c:v>
                </c:pt>
                <c:pt idx="22">
                  <c:v>34.762274801555236</c:v>
                </c:pt>
              </c:numCache>
            </c:numRef>
          </c:val>
          <c:smooth val="0"/>
          <c:extLst>
            <c:ext xmlns:c16="http://schemas.microsoft.com/office/drawing/2014/chart" uri="{C3380CC4-5D6E-409C-BE32-E72D297353CC}">
              <c16:uniqueId val="{00000001-AD6C-40BB-B58A-68EFB48839EF}"/>
            </c:ext>
          </c:extLst>
        </c:ser>
        <c:ser>
          <c:idx val="2"/>
          <c:order val="2"/>
          <c:tx>
            <c:strRef>
              <c:f>'Extracted 1985'!$J$1</c:f>
              <c:strCache>
                <c:ptCount val="1"/>
                <c:pt idx="0">
                  <c:v>Gross Productivity (GVA)</c:v>
                </c:pt>
              </c:strCache>
            </c:strRef>
          </c:tx>
          <c:spPr>
            <a:ln w="28575" cap="rnd">
              <a:solidFill>
                <a:schemeClr val="accent3"/>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1985'!$J$15:$J$37</c:f>
              <c:numCache>
                <c:formatCode>General</c:formatCode>
                <c:ptCount val="23"/>
                <c:pt idx="0">
                  <c:v>28.970577758811409</c:v>
                </c:pt>
                <c:pt idx="1">
                  <c:v>29.631647365987764</c:v>
                </c:pt>
                <c:pt idx="2">
                  <c:v>30.167035286730883</c:v>
                </c:pt>
                <c:pt idx="3">
                  <c:v>31.372585847560615</c:v>
                </c:pt>
                <c:pt idx="4">
                  <c:v>31.94607353355082</c:v>
                </c:pt>
                <c:pt idx="5">
                  <c:v>32.585243048544093</c:v>
                </c:pt>
                <c:pt idx="6">
                  <c:v>33.510478236860749</c:v>
                </c:pt>
                <c:pt idx="7">
                  <c:v>33.964037690160389</c:v>
                </c:pt>
                <c:pt idx="8">
                  <c:v>34.463729248543409</c:v>
                </c:pt>
                <c:pt idx="9">
                  <c:v>35.097619504238907</c:v>
                </c:pt>
                <c:pt idx="10">
                  <c:v>35.610180180065662</c:v>
                </c:pt>
                <c:pt idx="11">
                  <c:v>35.574659468880071</c:v>
                </c:pt>
                <c:pt idx="12">
                  <c:v>35.139400569397417</c:v>
                </c:pt>
                <c:pt idx="13">
                  <c:v>35.357155669469165</c:v>
                </c:pt>
                <c:pt idx="14">
                  <c:v>35.312555388302222</c:v>
                </c:pt>
                <c:pt idx="15">
                  <c:v>35.189192516293467</c:v>
                </c:pt>
                <c:pt idx="16">
                  <c:v>35.063499388700102</c:v>
                </c:pt>
                <c:pt idx="17">
                  <c:v>35.195088329375523</c:v>
                </c:pt>
                <c:pt idx="18">
                  <c:v>35.422188170316012</c:v>
                </c:pt>
                <c:pt idx="19">
                  <c:v>35.598689849523474</c:v>
                </c:pt>
                <c:pt idx="20">
                  <c:v>36.14089545897491</c:v>
                </c:pt>
                <c:pt idx="21">
                  <c:v>36.394857409280931</c:v>
                </c:pt>
                <c:pt idx="22">
                  <c:v>36.479454569656184</c:v>
                </c:pt>
              </c:numCache>
            </c:numRef>
          </c:val>
          <c:smooth val="0"/>
          <c:extLst>
            <c:ext xmlns:c16="http://schemas.microsoft.com/office/drawing/2014/chart" uri="{C3380CC4-5D6E-409C-BE32-E72D297353CC}">
              <c16:uniqueId val="{00000002-AD6C-40BB-B58A-68EFB48839EF}"/>
            </c:ext>
          </c:extLst>
        </c:ser>
        <c:ser>
          <c:idx val="3"/>
          <c:order val="3"/>
          <c:tx>
            <c:strRef>
              <c:f>'Extracted 1985'!$K$1</c:f>
              <c:strCache>
                <c:ptCount val="1"/>
                <c:pt idx="0">
                  <c:v>Net Productivity (NVA)</c:v>
                </c:pt>
              </c:strCache>
            </c:strRef>
          </c:tx>
          <c:spPr>
            <a:ln w="28575" cap="rnd">
              <a:solidFill>
                <a:schemeClr val="accent4"/>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1985'!$K$15:$K$37</c:f>
              <c:numCache>
                <c:formatCode>General</c:formatCode>
                <c:ptCount val="23"/>
                <c:pt idx="0">
                  <c:v>24.845834629898043</c:v>
                </c:pt>
                <c:pt idx="1">
                  <c:v>25.446390531794023</c:v>
                </c:pt>
                <c:pt idx="2">
                  <c:v>25.827707440362563</c:v>
                </c:pt>
                <c:pt idx="3">
                  <c:v>26.827331112395736</c:v>
                </c:pt>
                <c:pt idx="4">
                  <c:v>27.216143556500104</c:v>
                </c:pt>
                <c:pt idx="5">
                  <c:v>27.689601719199992</c:v>
                </c:pt>
                <c:pt idx="6">
                  <c:v>28.482007491803095</c:v>
                </c:pt>
                <c:pt idx="7">
                  <c:v>28.917831831899143</c:v>
                </c:pt>
                <c:pt idx="8">
                  <c:v>29.352978670420228</c:v>
                </c:pt>
                <c:pt idx="9">
                  <c:v>29.843460121214878</c:v>
                </c:pt>
                <c:pt idx="10">
                  <c:v>30.229273794744874</c:v>
                </c:pt>
                <c:pt idx="11">
                  <c:v>30.01772478751597</c:v>
                </c:pt>
                <c:pt idx="12">
                  <c:v>29.277492960891731</c:v>
                </c:pt>
                <c:pt idx="13">
                  <c:v>29.584922848900394</c:v>
                </c:pt>
                <c:pt idx="14">
                  <c:v>29.513754099312479</c:v>
                </c:pt>
                <c:pt idx="15">
                  <c:v>29.399486947298488</c:v>
                </c:pt>
                <c:pt idx="16">
                  <c:v>29.341608685911584</c:v>
                </c:pt>
                <c:pt idx="17">
                  <c:v>29.51649850392517</c:v>
                </c:pt>
                <c:pt idx="18">
                  <c:v>29.671624337115787</c:v>
                </c:pt>
                <c:pt idx="19">
                  <c:v>29.778484697457813</c:v>
                </c:pt>
                <c:pt idx="20">
                  <c:v>30.181716946771218</c:v>
                </c:pt>
                <c:pt idx="21">
                  <c:v>30.36454959821814</c:v>
                </c:pt>
                <c:pt idx="22">
                  <c:v>30.407990351424498</c:v>
                </c:pt>
              </c:numCache>
            </c:numRef>
          </c:val>
          <c:smooth val="0"/>
          <c:extLst>
            <c:ext xmlns:c16="http://schemas.microsoft.com/office/drawing/2014/chart" uri="{C3380CC4-5D6E-409C-BE32-E72D297353CC}">
              <c16:uniqueId val="{00000003-AD6C-40BB-B58A-68EFB48839EF}"/>
            </c:ext>
          </c:extLst>
        </c:ser>
        <c:dLbls>
          <c:showLegendKey val="0"/>
          <c:showVal val="0"/>
          <c:showCatName val="0"/>
          <c:showSerName val="0"/>
          <c:showPercent val="0"/>
          <c:showBubbleSize val="0"/>
        </c:dLbls>
        <c:smooth val="0"/>
        <c:axId val="1464523376"/>
        <c:axId val="1464522416"/>
      </c:lineChart>
      <c:catAx>
        <c:axId val="146452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2416"/>
        <c:crosses val="autoZero"/>
        <c:auto val="1"/>
        <c:lblAlgn val="ctr"/>
        <c:lblOffset val="100"/>
        <c:noMultiLvlLbl val="0"/>
      </c:catAx>
      <c:valAx>
        <c:axId val="1464522416"/>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CPI Inflation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data!$A$10:$A$40</c:f>
              <c:strCache>
                <c:ptCount val="31"/>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strCache>
            </c:strRef>
          </c:cat>
          <c:val>
            <c:numRef>
              <c:f>data!$C$10:$C$40</c:f>
              <c:numCache>
                <c:formatCode>0%</c:formatCode>
                <c:ptCount val="31"/>
                <c:pt idx="0">
                  <c:v>4.9808429118773971E-2</c:v>
                </c:pt>
                <c:pt idx="1">
                  <c:v>6.6189624329159133E-2</c:v>
                </c:pt>
                <c:pt idx="2">
                  <c:v>6.9883527454242977E-2</c:v>
                </c:pt>
                <c:pt idx="3">
                  <c:v>3.9936102236421724E-2</c:v>
                </c:pt>
                <c:pt idx="4">
                  <c:v>2.4922118380062325E-2</c:v>
                </c:pt>
                <c:pt idx="5">
                  <c:v>1.9847328244274764E-2</c:v>
                </c:pt>
                <c:pt idx="6">
                  <c:v>2.529761904761909E-2</c:v>
                </c:pt>
                <c:pt idx="7">
                  <c:v>2.3255813953488292E-2</c:v>
                </c:pt>
                <c:pt idx="8">
                  <c:v>1.8544935805991401E-2</c:v>
                </c:pt>
                <c:pt idx="9">
                  <c:v>1.544943820224731E-2</c:v>
                </c:pt>
                <c:pt idx="10">
                  <c:v>1.2482662968099745E-2</c:v>
                </c:pt>
                <c:pt idx="11">
                  <c:v>8.253094910591589E-3</c:v>
                </c:pt>
                <c:pt idx="12">
                  <c:v>1.2228260869565102E-2</c:v>
                </c:pt>
                <c:pt idx="13">
                  <c:v>1.2080536912751754E-2</c:v>
                </c:pt>
                <c:pt idx="14">
                  <c:v>1.3245033112582781E-2</c:v>
                </c:pt>
                <c:pt idx="15">
                  <c:v>1.3071895424836602E-2</c:v>
                </c:pt>
                <c:pt idx="16">
                  <c:v>2.0486555697823233E-2</c:v>
                </c:pt>
                <c:pt idx="17">
                  <c:v>2.2528160200250454E-2</c:v>
                </c:pt>
                <c:pt idx="18">
                  <c:v>2.322738386308058E-2</c:v>
                </c:pt>
                <c:pt idx="19">
                  <c:v>3.4238488783943394E-2</c:v>
                </c:pt>
                <c:pt idx="20">
                  <c:v>2.1939953810623459E-2</c:v>
                </c:pt>
                <c:pt idx="21">
                  <c:v>3.1319910514541513E-2</c:v>
                </c:pt>
                <c:pt idx="22">
                  <c:v>4.2826552462526764E-2</c:v>
                </c:pt>
                <c:pt idx="23">
                  <c:v>2.8095733610821943E-2</c:v>
                </c:pt>
                <c:pt idx="24">
                  <c:v>2.4365482233502597E-2</c:v>
                </c:pt>
                <c:pt idx="25">
                  <c:v>1.4999999999999999E-2</c:v>
                </c:pt>
                <c:pt idx="26">
                  <c:v>0</c:v>
                </c:pt>
                <c:pt idx="27">
                  <c:v>6.951340615690197E-3</c:v>
                </c:pt>
                <c:pt idx="28">
                  <c:v>2.6112185686653799E-2</c:v>
                </c:pt>
                <c:pt idx="29">
                  <c:v>2.3607176581680829E-2</c:v>
                </c:pt>
                <c:pt idx="30">
                  <c:v>1.7625231910946119E-2</c:v>
                </c:pt>
              </c:numCache>
            </c:numRef>
          </c:val>
          <c:smooth val="0"/>
          <c:extLst>
            <c:ext xmlns:c16="http://schemas.microsoft.com/office/drawing/2014/chart" uri="{C3380CC4-5D6E-409C-BE32-E72D297353CC}">
              <c16:uniqueId val="{00000000-2123-44D4-966A-261122BA8948}"/>
            </c:ext>
          </c:extLst>
        </c:ser>
        <c:dLbls>
          <c:showLegendKey val="0"/>
          <c:showVal val="0"/>
          <c:showCatName val="0"/>
          <c:showSerName val="0"/>
          <c:showPercent val="0"/>
          <c:showBubbleSize val="0"/>
        </c:dLbls>
        <c:smooth val="0"/>
        <c:axId val="1475286032"/>
        <c:axId val="1510411312"/>
      </c:lineChart>
      <c:catAx>
        <c:axId val="147528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0411312"/>
        <c:crosses val="autoZero"/>
        <c:auto val="1"/>
        <c:lblAlgn val="ctr"/>
        <c:lblOffset val="100"/>
        <c:noMultiLvlLbl val="0"/>
      </c:catAx>
      <c:valAx>
        <c:axId val="1510411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528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AF9D1-CDC7-4510-AE8B-8F8A3604C7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6C239-9189-4797-9ECD-EEC64890B477}">
      <dgm:prSet/>
      <dgm:spPr/>
      <dgm:t>
        <a:bodyPr/>
        <a:lstStyle/>
        <a:p>
          <a:pPr>
            <a:lnSpc>
              <a:spcPct val="100000"/>
            </a:lnSpc>
          </a:pPr>
          <a:r>
            <a:rPr lang="en-GB"/>
            <a:t>Motivation and policy climate,</a:t>
          </a:r>
          <a:endParaRPr lang="en-US"/>
        </a:p>
      </dgm:t>
    </dgm:pt>
    <dgm:pt modelId="{94E69B71-CAD1-4E70-97EA-EAC2CB7DDDBE}" type="parTrans" cxnId="{3280E06C-C4D3-4DFE-A8D5-09A7094D3000}">
      <dgm:prSet/>
      <dgm:spPr/>
      <dgm:t>
        <a:bodyPr/>
        <a:lstStyle/>
        <a:p>
          <a:endParaRPr lang="en-US"/>
        </a:p>
      </dgm:t>
    </dgm:pt>
    <dgm:pt modelId="{561940A2-0330-441A-8AA2-43896357F230}" type="sibTrans" cxnId="{3280E06C-C4D3-4DFE-A8D5-09A7094D3000}">
      <dgm:prSet/>
      <dgm:spPr/>
      <dgm:t>
        <a:bodyPr/>
        <a:lstStyle/>
        <a:p>
          <a:endParaRPr lang="en-US"/>
        </a:p>
      </dgm:t>
    </dgm:pt>
    <dgm:pt modelId="{5E3FC767-9ECF-454C-8C9C-D2914A8146E6}">
      <dgm:prSet/>
      <dgm:spPr/>
      <dgm:t>
        <a:bodyPr/>
        <a:lstStyle/>
        <a:p>
          <a:pPr>
            <a:lnSpc>
              <a:spcPct val="100000"/>
            </a:lnSpc>
          </a:pPr>
          <a:r>
            <a:rPr lang="en-GB"/>
            <a:t>Existing literature and value added,</a:t>
          </a:r>
          <a:endParaRPr lang="en-US"/>
        </a:p>
      </dgm:t>
    </dgm:pt>
    <dgm:pt modelId="{2AC52C48-594D-4D1C-9C12-D23DBB34DC13}" type="parTrans" cxnId="{F197AA33-BE1A-40AB-969B-129D5C94BA01}">
      <dgm:prSet/>
      <dgm:spPr/>
      <dgm:t>
        <a:bodyPr/>
        <a:lstStyle/>
        <a:p>
          <a:endParaRPr lang="en-US"/>
        </a:p>
      </dgm:t>
    </dgm:pt>
    <dgm:pt modelId="{D9C407DA-741D-4DA5-86B7-577CF4ED1FAB}" type="sibTrans" cxnId="{F197AA33-BE1A-40AB-969B-129D5C94BA01}">
      <dgm:prSet/>
      <dgm:spPr/>
      <dgm:t>
        <a:bodyPr/>
        <a:lstStyle/>
        <a:p>
          <a:endParaRPr lang="en-US"/>
        </a:p>
      </dgm:t>
    </dgm:pt>
    <dgm:pt modelId="{BE7C6B92-DB3A-46DD-9BA9-FDA67CB41897}">
      <dgm:prSet/>
      <dgm:spPr/>
      <dgm:t>
        <a:bodyPr/>
        <a:lstStyle/>
        <a:p>
          <a:pPr>
            <a:lnSpc>
              <a:spcPct val="100000"/>
            </a:lnSpc>
          </a:pPr>
          <a:r>
            <a:rPr lang="en-GB"/>
            <a:t>Empirical Strategy,</a:t>
          </a:r>
          <a:endParaRPr lang="en-US"/>
        </a:p>
      </dgm:t>
    </dgm:pt>
    <dgm:pt modelId="{F6103D8A-E4AF-4398-9FFA-0749DA4EAA1C}" type="parTrans" cxnId="{857A2FC2-FD66-4C8D-B536-425F08B8B7C8}">
      <dgm:prSet/>
      <dgm:spPr/>
      <dgm:t>
        <a:bodyPr/>
        <a:lstStyle/>
        <a:p>
          <a:endParaRPr lang="en-US"/>
        </a:p>
      </dgm:t>
    </dgm:pt>
    <dgm:pt modelId="{18E42B12-9AAF-42DA-8740-CD4487F13E82}" type="sibTrans" cxnId="{857A2FC2-FD66-4C8D-B536-425F08B8B7C8}">
      <dgm:prSet/>
      <dgm:spPr/>
      <dgm:t>
        <a:bodyPr/>
        <a:lstStyle/>
        <a:p>
          <a:endParaRPr lang="en-US"/>
        </a:p>
      </dgm:t>
    </dgm:pt>
    <dgm:pt modelId="{8168D85B-33F8-4941-AEAE-7B7DA242145C}">
      <dgm:prSet/>
      <dgm:spPr/>
      <dgm:t>
        <a:bodyPr/>
        <a:lstStyle/>
        <a:p>
          <a:pPr>
            <a:lnSpc>
              <a:spcPct val="100000"/>
            </a:lnSpc>
          </a:pPr>
          <a:r>
            <a:rPr lang="en-GB"/>
            <a:t>Data and results,</a:t>
          </a:r>
          <a:endParaRPr lang="en-US"/>
        </a:p>
      </dgm:t>
    </dgm:pt>
    <dgm:pt modelId="{B4115054-EE8B-4A4C-88D6-80861F5585FA}" type="parTrans" cxnId="{7A7D5012-2FB3-4736-830C-BDCC2E0D61C7}">
      <dgm:prSet/>
      <dgm:spPr/>
      <dgm:t>
        <a:bodyPr/>
        <a:lstStyle/>
        <a:p>
          <a:endParaRPr lang="en-US"/>
        </a:p>
      </dgm:t>
    </dgm:pt>
    <dgm:pt modelId="{59EBF235-1A7B-4676-9C9A-F421776340B1}" type="sibTrans" cxnId="{7A7D5012-2FB3-4736-830C-BDCC2E0D61C7}">
      <dgm:prSet/>
      <dgm:spPr/>
      <dgm:t>
        <a:bodyPr/>
        <a:lstStyle/>
        <a:p>
          <a:endParaRPr lang="en-US"/>
        </a:p>
      </dgm:t>
    </dgm:pt>
    <dgm:pt modelId="{167B521A-3F4D-4B66-A5B6-9BD033562E1F}">
      <dgm:prSet/>
      <dgm:spPr/>
      <dgm:t>
        <a:bodyPr/>
        <a:lstStyle/>
        <a:p>
          <a:pPr>
            <a:lnSpc>
              <a:spcPct val="100000"/>
            </a:lnSpc>
          </a:pPr>
          <a:r>
            <a:rPr lang="en-GB"/>
            <a:t>Discussion of findings, policy prescriptions, and future research.</a:t>
          </a:r>
          <a:endParaRPr lang="en-US"/>
        </a:p>
      </dgm:t>
    </dgm:pt>
    <dgm:pt modelId="{65D2162A-6641-437B-B1E3-5E7228B9D718}" type="parTrans" cxnId="{8853260A-8D71-4155-9520-AADD5F3B2952}">
      <dgm:prSet/>
      <dgm:spPr/>
      <dgm:t>
        <a:bodyPr/>
        <a:lstStyle/>
        <a:p>
          <a:endParaRPr lang="en-US"/>
        </a:p>
      </dgm:t>
    </dgm:pt>
    <dgm:pt modelId="{68D86BB8-9522-4B49-BFBF-F91D09BB07E4}" type="sibTrans" cxnId="{8853260A-8D71-4155-9520-AADD5F3B2952}">
      <dgm:prSet/>
      <dgm:spPr/>
      <dgm:t>
        <a:bodyPr/>
        <a:lstStyle/>
        <a:p>
          <a:endParaRPr lang="en-US"/>
        </a:p>
      </dgm:t>
    </dgm:pt>
    <dgm:pt modelId="{ECA569A6-D984-491E-9C59-60E4B44D3722}" type="pres">
      <dgm:prSet presAssocID="{105AF9D1-CDC7-4510-AE8B-8F8A3604C765}" presName="root" presStyleCnt="0">
        <dgm:presLayoutVars>
          <dgm:dir/>
          <dgm:resizeHandles val="exact"/>
        </dgm:presLayoutVars>
      </dgm:prSet>
      <dgm:spPr/>
    </dgm:pt>
    <dgm:pt modelId="{254FB910-CC51-4458-A840-4144D5538ADD}" type="pres">
      <dgm:prSet presAssocID="{82A6C239-9189-4797-9ECD-EEC64890B477}" presName="compNode" presStyleCnt="0"/>
      <dgm:spPr/>
    </dgm:pt>
    <dgm:pt modelId="{17D4E4B0-C5FE-44A4-BDD8-FDCFC8E821A6}" type="pres">
      <dgm:prSet presAssocID="{82A6C239-9189-4797-9ECD-EEC64890B477}" presName="bgRect" presStyleLbl="bgShp" presStyleIdx="0" presStyleCnt="5"/>
      <dgm:spPr/>
    </dgm:pt>
    <dgm:pt modelId="{31B88D22-2407-494F-9091-50F3E8F66833}" type="pres">
      <dgm:prSet presAssocID="{82A6C239-9189-4797-9ECD-EEC64890B4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094E3D71-2FA2-4051-9BA1-4D7C877182EE}" type="pres">
      <dgm:prSet presAssocID="{82A6C239-9189-4797-9ECD-EEC64890B477}" presName="spaceRect" presStyleCnt="0"/>
      <dgm:spPr/>
    </dgm:pt>
    <dgm:pt modelId="{F869A7B0-4921-4F06-AF86-881756B7634C}" type="pres">
      <dgm:prSet presAssocID="{82A6C239-9189-4797-9ECD-EEC64890B477}" presName="parTx" presStyleLbl="revTx" presStyleIdx="0" presStyleCnt="5">
        <dgm:presLayoutVars>
          <dgm:chMax val="0"/>
          <dgm:chPref val="0"/>
        </dgm:presLayoutVars>
      </dgm:prSet>
      <dgm:spPr/>
    </dgm:pt>
    <dgm:pt modelId="{23B95D67-F40D-4D82-B08D-01E93E62DCCF}" type="pres">
      <dgm:prSet presAssocID="{561940A2-0330-441A-8AA2-43896357F230}" presName="sibTrans" presStyleCnt="0"/>
      <dgm:spPr/>
    </dgm:pt>
    <dgm:pt modelId="{1043029C-2B65-406C-AC5F-4E5F89F001F0}" type="pres">
      <dgm:prSet presAssocID="{5E3FC767-9ECF-454C-8C9C-D2914A8146E6}" presName="compNode" presStyleCnt="0"/>
      <dgm:spPr/>
    </dgm:pt>
    <dgm:pt modelId="{0EFE1970-3D41-48D9-87DB-7C0C2D5AF6F5}" type="pres">
      <dgm:prSet presAssocID="{5E3FC767-9ECF-454C-8C9C-D2914A8146E6}" presName="bgRect" presStyleLbl="bgShp" presStyleIdx="1" presStyleCnt="5"/>
      <dgm:spPr/>
    </dgm:pt>
    <dgm:pt modelId="{AEA8B3EB-73FF-4939-8FBA-2C26DFC6120E}" type="pres">
      <dgm:prSet presAssocID="{5E3FC767-9ECF-454C-8C9C-D2914A8146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BF1862E1-1F0A-4F5A-BE33-93C830BF313E}" type="pres">
      <dgm:prSet presAssocID="{5E3FC767-9ECF-454C-8C9C-D2914A8146E6}" presName="spaceRect" presStyleCnt="0"/>
      <dgm:spPr/>
    </dgm:pt>
    <dgm:pt modelId="{09FCBC1A-79C0-4837-BCF2-16B66261F05A}" type="pres">
      <dgm:prSet presAssocID="{5E3FC767-9ECF-454C-8C9C-D2914A8146E6}" presName="parTx" presStyleLbl="revTx" presStyleIdx="1" presStyleCnt="5">
        <dgm:presLayoutVars>
          <dgm:chMax val="0"/>
          <dgm:chPref val="0"/>
        </dgm:presLayoutVars>
      </dgm:prSet>
      <dgm:spPr/>
    </dgm:pt>
    <dgm:pt modelId="{53A96806-5D83-49C0-9883-D2CE3C628D4A}" type="pres">
      <dgm:prSet presAssocID="{D9C407DA-741D-4DA5-86B7-577CF4ED1FAB}" presName="sibTrans" presStyleCnt="0"/>
      <dgm:spPr/>
    </dgm:pt>
    <dgm:pt modelId="{A72AD8AC-B0A5-4E53-B6FA-8829A7EDDBD5}" type="pres">
      <dgm:prSet presAssocID="{BE7C6B92-DB3A-46DD-9BA9-FDA67CB41897}" presName="compNode" presStyleCnt="0"/>
      <dgm:spPr/>
    </dgm:pt>
    <dgm:pt modelId="{3074D461-AD15-4043-8328-68ED55E31F6B}" type="pres">
      <dgm:prSet presAssocID="{BE7C6B92-DB3A-46DD-9BA9-FDA67CB41897}" presName="bgRect" presStyleLbl="bgShp" presStyleIdx="2" presStyleCnt="5"/>
      <dgm:spPr/>
    </dgm:pt>
    <dgm:pt modelId="{261FC6B5-8250-4A8A-8342-DD577FD9DA64}" type="pres">
      <dgm:prSet presAssocID="{BE7C6B92-DB3A-46DD-9BA9-FDA67CB4189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F98B24A5-896E-49C7-84D9-0614A713B50C}" type="pres">
      <dgm:prSet presAssocID="{BE7C6B92-DB3A-46DD-9BA9-FDA67CB41897}" presName="spaceRect" presStyleCnt="0"/>
      <dgm:spPr/>
    </dgm:pt>
    <dgm:pt modelId="{C0B99E37-C65C-412A-BD8A-2DFF532A6370}" type="pres">
      <dgm:prSet presAssocID="{BE7C6B92-DB3A-46DD-9BA9-FDA67CB41897}" presName="parTx" presStyleLbl="revTx" presStyleIdx="2" presStyleCnt="5">
        <dgm:presLayoutVars>
          <dgm:chMax val="0"/>
          <dgm:chPref val="0"/>
        </dgm:presLayoutVars>
      </dgm:prSet>
      <dgm:spPr/>
    </dgm:pt>
    <dgm:pt modelId="{69CF8161-285A-4BC9-9654-7AFFB3910E3B}" type="pres">
      <dgm:prSet presAssocID="{18E42B12-9AAF-42DA-8740-CD4487F13E82}" presName="sibTrans" presStyleCnt="0"/>
      <dgm:spPr/>
    </dgm:pt>
    <dgm:pt modelId="{386D472A-1496-4AA0-ADAE-48A893F525D2}" type="pres">
      <dgm:prSet presAssocID="{8168D85B-33F8-4941-AEAE-7B7DA242145C}" presName="compNode" presStyleCnt="0"/>
      <dgm:spPr/>
    </dgm:pt>
    <dgm:pt modelId="{F63A004C-B2DE-4859-9FA2-F2BFE2AE28AD}" type="pres">
      <dgm:prSet presAssocID="{8168D85B-33F8-4941-AEAE-7B7DA242145C}" presName="bgRect" presStyleLbl="bgShp" presStyleIdx="3" presStyleCnt="5"/>
      <dgm:spPr/>
    </dgm:pt>
    <dgm:pt modelId="{D274515F-02DB-4D86-A8D1-11BEB4A9574B}" type="pres">
      <dgm:prSet presAssocID="{8168D85B-33F8-4941-AEAE-7B7DA24214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B718135-53D6-405A-A78C-106A4B112E1A}" type="pres">
      <dgm:prSet presAssocID="{8168D85B-33F8-4941-AEAE-7B7DA242145C}" presName="spaceRect" presStyleCnt="0"/>
      <dgm:spPr/>
    </dgm:pt>
    <dgm:pt modelId="{FF097B6F-3A73-435E-A68C-E0DA84774F7C}" type="pres">
      <dgm:prSet presAssocID="{8168D85B-33F8-4941-AEAE-7B7DA242145C}" presName="parTx" presStyleLbl="revTx" presStyleIdx="3" presStyleCnt="5">
        <dgm:presLayoutVars>
          <dgm:chMax val="0"/>
          <dgm:chPref val="0"/>
        </dgm:presLayoutVars>
      </dgm:prSet>
      <dgm:spPr/>
    </dgm:pt>
    <dgm:pt modelId="{F4C56AF2-CA30-4FEE-BC4B-4C1E4CEAB9AB}" type="pres">
      <dgm:prSet presAssocID="{59EBF235-1A7B-4676-9C9A-F421776340B1}" presName="sibTrans" presStyleCnt="0"/>
      <dgm:spPr/>
    </dgm:pt>
    <dgm:pt modelId="{079471FB-0718-4119-B22C-68654530212E}" type="pres">
      <dgm:prSet presAssocID="{167B521A-3F4D-4B66-A5B6-9BD033562E1F}" presName="compNode" presStyleCnt="0"/>
      <dgm:spPr/>
    </dgm:pt>
    <dgm:pt modelId="{13000D83-78A7-468C-98CE-BA8593195670}" type="pres">
      <dgm:prSet presAssocID="{167B521A-3F4D-4B66-A5B6-9BD033562E1F}" presName="bgRect" presStyleLbl="bgShp" presStyleIdx="4" presStyleCnt="5"/>
      <dgm:spPr/>
    </dgm:pt>
    <dgm:pt modelId="{37CD0D0A-2EF6-4818-ACF3-58E3D06FA0E2}" type="pres">
      <dgm:prSet presAssocID="{167B521A-3F4D-4B66-A5B6-9BD033562E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tor"/>
        </a:ext>
      </dgm:extLst>
    </dgm:pt>
    <dgm:pt modelId="{A9461474-0344-4C2F-9330-B8DF59906F86}" type="pres">
      <dgm:prSet presAssocID="{167B521A-3F4D-4B66-A5B6-9BD033562E1F}" presName="spaceRect" presStyleCnt="0"/>
      <dgm:spPr/>
    </dgm:pt>
    <dgm:pt modelId="{4A96B408-3336-4AE4-9194-D9CBD6899B20}" type="pres">
      <dgm:prSet presAssocID="{167B521A-3F4D-4B66-A5B6-9BD033562E1F}" presName="parTx" presStyleLbl="revTx" presStyleIdx="4" presStyleCnt="5">
        <dgm:presLayoutVars>
          <dgm:chMax val="0"/>
          <dgm:chPref val="0"/>
        </dgm:presLayoutVars>
      </dgm:prSet>
      <dgm:spPr/>
    </dgm:pt>
  </dgm:ptLst>
  <dgm:cxnLst>
    <dgm:cxn modelId="{8853260A-8D71-4155-9520-AADD5F3B2952}" srcId="{105AF9D1-CDC7-4510-AE8B-8F8A3604C765}" destId="{167B521A-3F4D-4B66-A5B6-9BD033562E1F}" srcOrd="4" destOrd="0" parTransId="{65D2162A-6641-437B-B1E3-5E7228B9D718}" sibTransId="{68D86BB8-9522-4B49-BFBF-F91D09BB07E4}"/>
    <dgm:cxn modelId="{E7BE820F-BFE4-4D6F-B5BE-AAB20F2B9AA6}" type="presOf" srcId="{BE7C6B92-DB3A-46DD-9BA9-FDA67CB41897}" destId="{C0B99E37-C65C-412A-BD8A-2DFF532A6370}" srcOrd="0" destOrd="0" presId="urn:microsoft.com/office/officeart/2018/2/layout/IconVerticalSolidList"/>
    <dgm:cxn modelId="{7A7D5012-2FB3-4736-830C-BDCC2E0D61C7}" srcId="{105AF9D1-CDC7-4510-AE8B-8F8A3604C765}" destId="{8168D85B-33F8-4941-AEAE-7B7DA242145C}" srcOrd="3" destOrd="0" parTransId="{B4115054-EE8B-4A4C-88D6-80861F5585FA}" sibTransId="{59EBF235-1A7B-4676-9C9A-F421776340B1}"/>
    <dgm:cxn modelId="{2E189C13-BDEE-42DC-99FE-2FA81C58623F}" type="presOf" srcId="{8168D85B-33F8-4941-AEAE-7B7DA242145C}" destId="{FF097B6F-3A73-435E-A68C-E0DA84774F7C}" srcOrd="0" destOrd="0" presId="urn:microsoft.com/office/officeart/2018/2/layout/IconVerticalSolidList"/>
    <dgm:cxn modelId="{F197AA33-BE1A-40AB-969B-129D5C94BA01}" srcId="{105AF9D1-CDC7-4510-AE8B-8F8A3604C765}" destId="{5E3FC767-9ECF-454C-8C9C-D2914A8146E6}" srcOrd="1" destOrd="0" parTransId="{2AC52C48-594D-4D1C-9C12-D23DBB34DC13}" sibTransId="{D9C407DA-741D-4DA5-86B7-577CF4ED1FAB}"/>
    <dgm:cxn modelId="{37BF183A-E58C-4DFD-84E2-465459E1D6EA}" type="presOf" srcId="{5E3FC767-9ECF-454C-8C9C-D2914A8146E6}" destId="{09FCBC1A-79C0-4837-BCF2-16B66261F05A}" srcOrd="0" destOrd="0" presId="urn:microsoft.com/office/officeart/2018/2/layout/IconVerticalSolidList"/>
    <dgm:cxn modelId="{3280E06C-C4D3-4DFE-A8D5-09A7094D3000}" srcId="{105AF9D1-CDC7-4510-AE8B-8F8A3604C765}" destId="{82A6C239-9189-4797-9ECD-EEC64890B477}" srcOrd="0" destOrd="0" parTransId="{94E69B71-CAD1-4E70-97EA-EAC2CB7DDDBE}" sibTransId="{561940A2-0330-441A-8AA2-43896357F230}"/>
    <dgm:cxn modelId="{7E3B3E89-07A8-4BB6-9B82-4E9C02A86890}" type="presOf" srcId="{82A6C239-9189-4797-9ECD-EEC64890B477}" destId="{F869A7B0-4921-4F06-AF86-881756B7634C}" srcOrd="0" destOrd="0" presId="urn:microsoft.com/office/officeart/2018/2/layout/IconVerticalSolidList"/>
    <dgm:cxn modelId="{857A2FC2-FD66-4C8D-B536-425F08B8B7C8}" srcId="{105AF9D1-CDC7-4510-AE8B-8F8A3604C765}" destId="{BE7C6B92-DB3A-46DD-9BA9-FDA67CB41897}" srcOrd="2" destOrd="0" parTransId="{F6103D8A-E4AF-4398-9FFA-0749DA4EAA1C}" sibTransId="{18E42B12-9AAF-42DA-8740-CD4487F13E82}"/>
    <dgm:cxn modelId="{796CEAED-230A-434F-9C7C-275262AADCC8}" type="presOf" srcId="{167B521A-3F4D-4B66-A5B6-9BD033562E1F}" destId="{4A96B408-3336-4AE4-9194-D9CBD6899B20}" srcOrd="0" destOrd="0" presId="urn:microsoft.com/office/officeart/2018/2/layout/IconVerticalSolidList"/>
    <dgm:cxn modelId="{D6DBC4FC-A76E-497C-8338-CF1BB84956C2}" type="presOf" srcId="{105AF9D1-CDC7-4510-AE8B-8F8A3604C765}" destId="{ECA569A6-D984-491E-9C59-60E4B44D3722}" srcOrd="0" destOrd="0" presId="urn:microsoft.com/office/officeart/2018/2/layout/IconVerticalSolidList"/>
    <dgm:cxn modelId="{5FFF680D-293B-4E59-B4CF-6C5F08DA144E}" type="presParOf" srcId="{ECA569A6-D984-491E-9C59-60E4B44D3722}" destId="{254FB910-CC51-4458-A840-4144D5538ADD}" srcOrd="0" destOrd="0" presId="urn:microsoft.com/office/officeart/2018/2/layout/IconVerticalSolidList"/>
    <dgm:cxn modelId="{B5AA2352-BBE1-4A63-95E4-A093C7C53DB6}" type="presParOf" srcId="{254FB910-CC51-4458-A840-4144D5538ADD}" destId="{17D4E4B0-C5FE-44A4-BDD8-FDCFC8E821A6}" srcOrd="0" destOrd="0" presId="urn:microsoft.com/office/officeart/2018/2/layout/IconVerticalSolidList"/>
    <dgm:cxn modelId="{56C9ACEF-29B5-4580-90A1-2D3E9D61C0AA}" type="presParOf" srcId="{254FB910-CC51-4458-A840-4144D5538ADD}" destId="{31B88D22-2407-494F-9091-50F3E8F66833}" srcOrd="1" destOrd="0" presId="urn:microsoft.com/office/officeart/2018/2/layout/IconVerticalSolidList"/>
    <dgm:cxn modelId="{F4107AEA-C741-4763-96C9-A1DC8245A4A9}" type="presParOf" srcId="{254FB910-CC51-4458-A840-4144D5538ADD}" destId="{094E3D71-2FA2-4051-9BA1-4D7C877182EE}" srcOrd="2" destOrd="0" presId="urn:microsoft.com/office/officeart/2018/2/layout/IconVerticalSolidList"/>
    <dgm:cxn modelId="{29FB3958-C752-4638-9E7F-605A1D01F1F5}" type="presParOf" srcId="{254FB910-CC51-4458-A840-4144D5538ADD}" destId="{F869A7B0-4921-4F06-AF86-881756B7634C}" srcOrd="3" destOrd="0" presId="urn:microsoft.com/office/officeart/2018/2/layout/IconVerticalSolidList"/>
    <dgm:cxn modelId="{FD41EED0-A1C3-4EC7-B371-60AEFD8C0DCC}" type="presParOf" srcId="{ECA569A6-D984-491E-9C59-60E4B44D3722}" destId="{23B95D67-F40D-4D82-B08D-01E93E62DCCF}" srcOrd="1" destOrd="0" presId="urn:microsoft.com/office/officeart/2018/2/layout/IconVerticalSolidList"/>
    <dgm:cxn modelId="{7721CBCA-26D6-47B4-AB20-7A49678C7763}" type="presParOf" srcId="{ECA569A6-D984-491E-9C59-60E4B44D3722}" destId="{1043029C-2B65-406C-AC5F-4E5F89F001F0}" srcOrd="2" destOrd="0" presId="urn:microsoft.com/office/officeart/2018/2/layout/IconVerticalSolidList"/>
    <dgm:cxn modelId="{6DE922F3-61D7-430A-8FCD-AC631391E68E}" type="presParOf" srcId="{1043029C-2B65-406C-AC5F-4E5F89F001F0}" destId="{0EFE1970-3D41-48D9-87DB-7C0C2D5AF6F5}" srcOrd="0" destOrd="0" presId="urn:microsoft.com/office/officeart/2018/2/layout/IconVerticalSolidList"/>
    <dgm:cxn modelId="{37F33D85-6757-4B50-BA67-F2AFD0C3626C}" type="presParOf" srcId="{1043029C-2B65-406C-AC5F-4E5F89F001F0}" destId="{AEA8B3EB-73FF-4939-8FBA-2C26DFC6120E}" srcOrd="1" destOrd="0" presId="urn:microsoft.com/office/officeart/2018/2/layout/IconVerticalSolidList"/>
    <dgm:cxn modelId="{1A5EB6B4-FEF8-4588-A9B9-F66DDE59B4C8}" type="presParOf" srcId="{1043029C-2B65-406C-AC5F-4E5F89F001F0}" destId="{BF1862E1-1F0A-4F5A-BE33-93C830BF313E}" srcOrd="2" destOrd="0" presId="urn:microsoft.com/office/officeart/2018/2/layout/IconVerticalSolidList"/>
    <dgm:cxn modelId="{5EF41275-AD8B-4398-88B4-BFD39C603C1F}" type="presParOf" srcId="{1043029C-2B65-406C-AC5F-4E5F89F001F0}" destId="{09FCBC1A-79C0-4837-BCF2-16B66261F05A}" srcOrd="3" destOrd="0" presId="urn:microsoft.com/office/officeart/2018/2/layout/IconVerticalSolidList"/>
    <dgm:cxn modelId="{410F7E11-7A9B-423C-9DF6-918DDF17467D}" type="presParOf" srcId="{ECA569A6-D984-491E-9C59-60E4B44D3722}" destId="{53A96806-5D83-49C0-9883-D2CE3C628D4A}" srcOrd="3" destOrd="0" presId="urn:microsoft.com/office/officeart/2018/2/layout/IconVerticalSolidList"/>
    <dgm:cxn modelId="{8B503772-0B5E-4B4E-988F-80E58304F8AF}" type="presParOf" srcId="{ECA569A6-D984-491E-9C59-60E4B44D3722}" destId="{A72AD8AC-B0A5-4E53-B6FA-8829A7EDDBD5}" srcOrd="4" destOrd="0" presId="urn:microsoft.com/office/officeart/2018/2/layout/IconVerticalSolidList"/>
    <dgm:cxn modelId="{EBF9D988-6F80-42C7-9B5E-803E9CF4786D}" type="presParOf" srcId="{A72AD8AC-B0A5-4E53-B6FA-8829A7EDDBD5}" destId="{3074D461-AD15-4043-8328-68ED55E31F6B}" srcOrd="0" destOrd="0" presId="urn:microsoft.com/office/officeart/2018/2/layout/IconVerticalSolidList"/>
    <dgm:cxn modelId="{0763A435-7CAD-454B-8941-BB3741A6B3BB}" type="presParOf" srcId="{A72AD8AC-B0A5-4E53-B6FA-8829A7EDDBD5}" destId="{261FC6B5-8250-4A8A-8342-DD577FD9DA64}" srcOrd="1" destOrd="0" presId="urn:microsoft.com/office/officeart/2018/2/layout/IconVerticalSolidList"/>
    <dgm:cxn modelId="{092C4089-1839-41CB-9C6B-878E9B8362EC}" type="presParOf" srcId="{A72AD8AC-B0A5-4E53-B6FA-8829A7EDDBD5}" destId="{F98B24A5-896E-49C7-84D9-0614A713B50C}" srcOrd="2" destOrd="0" presId="urn:microsoft.com/office/officeart/2018/2/layout/IconVerticalSolidList"/>
    <dgm:cxn modelId="{D3F61520-A394-453D-91E2-D907D135F5A2}" type="presParOf" srcId="{A72AD8AC-B0A5-4E53-B6FA-8829A7EDDBD5}" destId="{C0B99E37-C65C-412A-BD8A-2DFF532A6370}" srcOrd="3" destOrd="0" presId="urn:microsoft.com/office/officeart/2018/2/layout/IconVerticalSolidList"/>
    <dgm:cxn modelId="{A2EAC3CB-D77F-4510-B0EA-F075DF275921}" type="presParOf" srcId="{ECA569A6-D984-491E-9C59-60E4B44D3722}" destId="{69CF8161-285A-4BC9-9654-7AFFB3910E3B}" srcOrd="5" destOrd="0" presId="urn:microsoft.com/office/officeart/2018/2/layout/IconVerticalSolidList"/>
    <dgm:cxn modelId="{2CD98AF3-3ECD-481A-A8AC-696C0D322F64}" type="presParOf" srcId="{ECA569A6-D984-491E-9C59-60E4B44D3722}" destId="{386D472A-1496-4AA0-ADAE-48A893F525D2}" srcOrd="6" destOrd="0" presId="urn:microsoft.com/office/officeart/2018/2/layout/IconVerticalSolidList"/>
    <dgm:cxn modelId="{C366F151-B512-4362-991E-8E71242E3244}" type="presParOf" srcId="{386D472A-1496-4AA0-ADAE-48A893F525D2}" destId="{F63A004C-B2DE-4859-9FA2-F2BFE2AE28AD}" srcOrd="0" destOrd="0" presId="urn:microsoft.com/office/officeart/2018/2/layout/IconVerticalSolidList"/>
    <dgm:cxn modelId="{B4257B48-E589-426F-9B28-7E05DFE78291}" type="presParOf" srcId="{386D472A-1496-4AA0-ADAE-48A893F525D2}" destId="{D274515F-02DB-4D86-A8D1-11BEB4A9574B}" srcOrd="1" destOrd="0" presId="urn:microsoft.com/office/officeart/2018/2/layout/IconVerticalSolidList"/>
    <dgm:cxn modelId="{99212E30-BE9F-424D-A725-CA68DCF27719}" type="presParOf" srcId="{386D472A-1496-4AA0-ADAE-48A893F525D2}" destId="{1B718135-53D6-405A-A78C-106A4B112E1A}" srcOrd="2" destOrd="0" presId="urn:microsoft.com/office/officeart/2018/2/layout/IconVerticalSolidList"/>
    <dgm:cxn modelId="{CCA60FD6-245C-420D-BD3A-A5162E3053E1}" type="presParOf" srcId="{386D472A-1496-4AA0-ADAE-48A893F525D2}" destId="{FF097B6F-3A73-435E-A68C-E0DA84774F7C}" srcOrd="3" destOrd="0" presId="urn:microsoft.com/office/officeart/2018/2/layout/IconVerticalSolidList"/>
    <dgm:cxn modelId="{FCAD76DE-C6BE-45E7-8E7C-3F7DA2EE0667}" type="presParOf" srcId="{ECA569A6-D984-491E-9C59-60E4B44D3722}" destId="{F4C56AF2-CA30-4FEE-BC4B-4C1E4CEAB9AB}" srcOrd="7" destOrd="0" presId="urn:microsoft.com/office/officeart/2018/2/layout/IconVerticalSolidList"/>
    <dgm:cxn modelId="{453A0094-9993-4D84-B5C4-15D09C24B27D}" type="presParOf" srcId="{ECA569A6-D984-491E-9C59-60E4B44D3722}" destId="{079471FB-0718-4119-B22C-68654530212E}" srcOrd="8" destOrd="0" presId="urn:microsoft.com/office/officeart/2018/2/layout/IconVerticalSolidList"/>
    <dgm:cxn modelId="{57E141D1-6810-4C76-B8B7-DC04548A98D3}" type="presParOf" srcId="{079471FB-0718-4119-B22C-68654530212E}" destId="{13000D83-78A7-468C-98CE-BA8593195670}" srcOrd="0" destOrd="0" presId="urn:microsoft.com/office/officeart/2018/2/layout/IconVerticalSolidList"/>
    <dgm:cxn modelId="{C552E3B9-6B39-41F2-A7C7-A8352E4317F7}" type="presParOf" srcId="{079471FB-0718-4119-B22C-68654530212E}" destId="{37CD0D0A-2EF6-4818-ACF3-58E3D06FA0E2}" srcOrd="1" destOrd="0" presId="urn:microsoft.com/office/officeart/2018/2/layout/IconVerticalSolidList"/>
    <dgm:cxn modelId="{B69C8685-4869-4A81-B266-A2CCF132136C}" type="presParOf" srcId="{079471FB-0718-4119-B22C-68654530212E}" destId="{A9461474-0344-4C2F-9330-B8DF59906F86}" srcOrd="2" destOrd="0" presId="urn:microsoft.com/office/officeart/2018/2/layout/IconVerticalSolidList"/>
    <dgm:cxn modelId="{D1386BC8-5335-4070-A82F-3A6D747FC9F8}" type="presParOf" srcId="{079471FB-0718-4119-B22C-68654530212E}" destId="{4A96B408-3336-4AE4-9194-D9CBD6899B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0D01A-1DD3-4472-9C17-510BE01B12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E9AF2E2-283A-42CF-8233-9ED25AE2BA4E}">
      <dgm:prSet/>
      <dgm:spPr/>
      <dgm:t>
        <a:bodyPr/>
        <a:lstStyle/>
        <a:p>
          <a:pPr>
            <a:lnSpc>
              <a:spcPct val="100000"/>
            </a:lnSpc>
          </a:pPr>
          <a:r>
            <a:rPr lang="en-GB" b="1"/>
            <a:t>Increasing productivity is critical </a:t>
          </a:r>
          <a:r>
            <a:rPr lang="en-GB"/>
            <a:t>if policy makers are aiming to boost living standards, wages, and total labour compensation. </a:t>
          </a:r>
          <a:endParaRPr lang="en-US"/>
        </a:p>
      </dgm:t>
    </dgm:pt>
    <dgm:pt modelId="{565F8007-FEF1-4855-B472-699C387F9ED8}" type="parTrans" cxnId="{FED52F2D-FC37-4C56-B5B6-90FCD4F4E465}">
      <dgm:prSet/>
      <dgm:spPr/>
      <dgm:t>
        <a:bodyPr/>
        <a:lstStyle/>
        <a:p>
          <a:endParaRPr lang="en-US"/>
        </a:p>
      </dgm:t>
    </dgm:pt>
    <dgm:pt modelId="{7F913E5F-D85B-499E-B36D-E017C4FFEED0}" type="sibTrans" cxnId="{FED52F2D-FC37-4C56-B5B6-90FCD4F4E465}">
      <dgm:prSet/>
      <dgm:spPr/>
      <dgm:t>
        <a:bodyPr/>
        <a:lstStyle/>
        <a:p>
          <a:endParaRPr lang="en-US"/>
        </a:p>
      </dgm:t>
    </dgm:pt>
    <dgm:pt modelId="{00F65697-323E-4D28-AE0F-72DE2CB1A48D}">
      <dgm:prSet/>
      <dgm:spPr/>
      <dgm:t>
        <a:bodyPr/>
        <a:lstStyle/>
        <a:p>
          <a:pPr>
            <a:lnSpc>
              <a:spcPct val="100000"/>
            </a:lnSpc>
          </a:pPr>
          <a:r>
            <a:rPr lang="en-GB" b="1"/>
            <a:t>Keeping inflation and unemployment low </a:t>
          </a:r>
          <a:r>
            <a:rPr lang="en-GB"/>
            <a:t>also helps real wage growth.</a:t>
          </a:r>
          <a:endParaRPr lang="en-US"/>
        </a:p>
      </dgm:t>
    </dgm:pt>
    <dgm:pt modelId="{EC85372C-EF87-4A98-92DC-740EF26C3146}" type="parTrans" cxnId="{DB00580E-2A3E-432B-BF96-3EA96E0BB17B}">
      <dgm:prSet/>
      <dgm:spPr/>
      <dgm:t>
        <a:bodyPr/>
        <a:lstStyle/>
        <a:p>
          <a:endParaRPr lang="en-US"/>
        </a:p>
      </dgm:t>
    </dgm:pt>
    <dgm:pt modelId="{223D809C-2C2A-4843-AC7D-08095E68027A}" type="sibTrans" cxnId="{DB00580E-2A3E-432B-BF96-3EA96E0BB17B}">
      <dgm:prSet/>
      <dgm:spPr/>
      <dgm:t>
        <a:bodyPr/>
        <a:lstStyle/>
        <a:p>
          <a:endParaRPr lang="en-US"/>
        </a:p>
      </dgm:t>
    </dgm:pt>
    <dgm:pt modelId="{881AD5C2-2C09-45D9-AD04-F8596B00D075}">
      <dgm:prSet/>
      <dgm:spPr/>
      <dgm:t>
        <a:bodyPr/>
        <a:lstStyle/>
        <a:p>
          <a:pPr>
            <a:lnSpc>
              <a:spcPct val="100000"/>
            </a:lnSpc>
          </a:pPr>
          <a:r>
            <a:rPr lang="en-GB" b="1" dirty="0"/>
            <a:t>Greater labour bargaining power will help too;</a:t>
          </a:r>
          <a:r>
            <a:rPr lang="en-GB" dirty="0"/>
            <a:t> however, this must be paired with active policies to strengthen trust.</a:t>
          </a:r>
          <a:endParaRPr lang="en-US" dirty="0"/>
        </a:p>
      </dgm:t>
    </dgm:pt>
    <dgm:pt modelId="{C85637E3-DAF3-4BFB-8B69-0A2B358E29D7}" type="parTrans" cxnId="{3D2155EC-AF30-4615-A14B-96A0857B5D16}">
      <dgm:prSet/>
      <dgm:spPr/>
      <dgm:t>
        <a:bodyPr/>
        <a:lstStyle/>
        <a:p>
          <a:endParaRPr lang="en-US"/>
        </a:p>
      </dgm:t>
    </dgm:pt>
    <dgm:pt modelId="{88DCE98D-6522-41D3-A59F-47725F0CF5A4}" type="sibTrans" cxnId="{3D2155EC-AF30-4615-A14B-96A0857B5D16}">
      <dgm:prSet/>
      <dgm:spPr/>
      <dgm:t>
        <a:bodyPr/>
        <a:lstStyle/>
        <a:p>
          <a:endParaRPr lang="en-US"/>
        </a:p>
      </dgm:t>
    </dgm:pt>
    <dgm:pt modelId="{861CA69A-BA16-4E76-B556-1D58A995CEDE}">
      <dgm:prSet/>
      <dgm:spPr/>
      <dgm:t>
        <a:bodyPr/>
        <a:lstStyle/>
        <a:p>
          <a:pPr>
            <a:lnSpc>
              <a:spcPct val="100000"/>
            </a:lnSpc>
          </a:pPr>
          <a:r>
            <a:rPr lang="en-GB" b="1"/>
            <a:t>Weak labour bargaining power likely explains growing pay-productivity divergence.</a:t>
          </a:r>
          <a:endParaRPr lang="en-US"/>
        </a:p>
      </dgm:t>
    </dgm:pt>
    <dgm:pt modelId="{812DFEAF-0DB3-4912-B044-AFDA5E445D3F}" type="parTrans" cxnId="{D379A1DA-5363-480E-8712-ABC4B146554D}">
      <dgm:prSet/>
      <dgm:spPr/>
      <dgm:t>
        <a:bodyPr/>
        <a:lstStyle/>
        <a:p>
          <a:endParaRPr lang="en-US"/>
        </a:p>
      </dgm:t>
    </dgm:pt>
    <dgm:pt modelId="{6DDBB611-7E60-4B9C-9A4B-75AF18FEF39B}" type="sibTrans" cxnId="{D379A1DA-5363-480E-8712-ABC4B146554D}">
      <dgm:prSet/>
      <dgm:spPr/>
      <dgm:t>
        <a:bodyPr/>
        <a:lstStyle/>
        <a:p>
          <a:endParaRPr lang="en-US"/>
        </a:p>
      </dgm:t>
    </dgm:pt>
    <dgm:pt modelId="{CC08AAF7-006F-46DE-8E8A-3C825C499CE4}" type="pres">
      <dgm:prSet presAssocID="{8000D01A-1DD3-4472-9C17-510BE01B124A}" presName="root" presStyleCnt="0">
        <dgm:presLayoutVars>
          <dgm:dir/>
          <dgm:resizeHandles val="exact"/>
        </dgm:presLayoutVars>
      </dgm:prSet>
      <dgm:spPr/>
    </dgm:pt>
    <dgm:pt modelId="{80557228-DF46-4C1C-A4F9-B7D8BFD8F7A9}" type="pres">
      <dgm:prSet presAssocID="{DE9AF2E2-283A-42CF-8233-9ED25AE2BA4E}" presName="compNode" presStyleCnt="0"/>
      <dgm:spPr/>
    </dgm:pt>
    <dgm:pt modelId="{9DDDCF3B-2882-47D5-BEFC-0675B0D458BC}" type="pres">
      <dgm:prSet presAssocID="{DE9AF2E2-283A-42CF-8233-9ED25AE2BA4E}" presName="bgRect" presStyleLbl="bgShp" presStyleIdx="0" presStyleCnt="4"/>
      <dgm:spPr/>
    </dgm:pt>
    <dgm:pt modelId="{E2C252EA-8E6A-43D1-AF25-C30328E6DA93}" type="pres">
      <dgm:prSet presAssocID="{DE9AF2E2-283A-42CF-8233-9ED25AE2BA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50175E56-958E-4FE6-930A-827F2530EDC5}" type="pres">
      <dgm:prSet presAssocID="{DE9AF2E2-283A-42CF-8233-9ED25AE2BA4E}" presName="spaceRect" presStyleCnt="0"/>
      <dgm:spPr/>
    </dgm:pt>
    <dgm:pt modelId="{58BC97AC-FF1F-47FF-9394-3AF82B1A2F57}" type="pres">
      <dgm:prSet presAssocID="{DE9AF2E2-283A-42CF-8233-9ED25AE2BA4E}" presName="parTx" presStyleLbl="revTx" presStyleIdx="0" presStyleCnt="4">
        <dgm:presLayoutVars>
          <dgm:chMax val="0"/>
          <dgm:chPref val="0"/>
        </dgm:presLayoutVars>
      </dgm:prSet>
      <dgm:spPr/>
    </dgm:pt>
    <dgm:pt modelId="{87F4EBC3-42E3-425E-A9D3-4790131EEC13}" type="pres">
      <dgm:prSet presAssocID="{7F913E5F-D85B-499E-B36D-E017C4FFEED0}" presName="sibTrans" presStyleCnt="0"/>
      <dgm:spPr/>
    </dgm:pt>
    <dgm:pt modelId="{5EA7866E-9A39-4B15-AC6D-7B254DCE1BF5}" type="pres">
      <dgm:prSet presAssocID="{00F65697-323E-4D28-AE0F-72DE2CB1A48D}" presName="compNode" presStyleCnt="0"/>
      <dgm:spPr/>
    </dgm:pt>
    <dgm:pt modelId="{DCEE834F-8A0C-4331-B7C2-B85674F1C5D1}" type="pres">
      <dgm:prSet presAssocID="{00F65697-323E-4D28-AE0F-72DE2CB1A48D}" presName="bgRect" presStyleLbl="bgShp" presStyleIdx="1" presStyleCnt="4"/>
      <dgm:spPr/>
    </dgm:pt>
    <dgm:pt modelId="{5051AD7F-004B-4235-A8F7-6D7697FADB34}" type="pres">
      <dgm:prSet presAssocID="{00F65697-323E-4D28-AE0F-72DE2CB1A48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wnward trend graph with solid fill"/>
        </a:ext>
      </dgm:extLst>
    </dgm:pt>
    <dgm:pt modelId="{1BA92E20-4569-4FC8-AF9B-D71F585BF8CA}" type="pres">
      <dgm:prSet presAssocID="{00F65697-323E-4D28-AE0F-72DE2CB1A48D}" presName="spaceRect" presStyleCnt="0"/>
      <dgm:spPr/>
    </dgm:pt>
    <dgm:pt modelId="{BE73D1B1-0904-4DB1-91D2-C7C36070E48E}" type="pres">
      <dgm:prSet presAssocID="{00F65697-323E-4D28-AE0F-72DE2CB1A48D}" presName="parTx" presStyleLbl="revTx" presStyleIdx="1" presStyleCnt="4">
        <dgm:presLayoutVars>
          <dgm:chMax val="0"/>
          <dgm:chPref val="0"/>
        </dgm:presLayoutVars>
      </dgm:prSet>
      <dgm:spPr/>
    </dgm:pt>
    <dgm:pt modelId="{CA1357D1-8927-41A4-8900-20E1ED2F9141}" type="pres">
      <dgm:prSet presAssocID="{223D809C-2C2A-4843-AC7D-08095E68027A}" presName="sibTrans" presStyleCnt="0"/>
      <dgm:spPr/>
    </dgm:pt>
    <dgm:pt modelId="{1B095F83-EE71-4873-BE38-EB976E9490BC}" type="pres">
      <dgm:prSet presAssocID="{881AD5C2-2C09-45D9-AD04-F8596B00D075}" presName="compNode" presStyleCnt="0"/>
      <dgm:spPr/>
    </dgm:pt>
    <dgm:pt modelId="{9F358E97-8606-4B4E-AD99-63CCCF3A8FAA}" type="pres">
      <dgm:prSet presAssocID="{881AD5C2-2C09-45D9-AD04-F8596B00D075}" presName="bgRect" presStyleLbl="bgShp" presStyleIdx="2" presStyleCnt="4"/>
      <dgm:spPr/>
    </dgm:pt>
    <dgm:pt modelId="{FA411544-FEFB-42A8-A936-FD91A3BDBAAC}" type="pres">
      <dgm:prSet presAssocID="{881AD5C2-2C09-45D9-AD04-F8596B00D0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35DD6CDD-5D0C-4927-AE5A-DC075F0E9451}" type="pres">
      <dgm:prSet presAssocID="{881AD5C2-2C09-45D9-AD04-F8596B00D075}" presName="spaceRect" presStyleCnt="0"/>
      <dgm:spPr/>
    </dgm:pt>
    <dgm:pt modelId="{6C8E6A0F-41B3-4B36-AF9E-4A8F307D8450}" type="pres">
      <dgm:prSet presAssocID="{881AD5C2-2C09-45D9-AD04-F8596B00D075}" presName="parTx" presStyleLbl="revTx" presStyleIdx="2" presStyleCnt="4">
        <dgm:presLayoutVars>
          <dgm:chMax val="0"/>
          <dgm:chPref val="0"/>
        </dgm:presLayoutVars>
      </dgm:prSet>
      <dgm:spPr/>
    </dgm:pt>
    <dgm:pt modelId="{4B0C9A79-BBFC-4C19-9D2F-5DFA0B34CFAA}" type="pres">
      <dgm:prSet presAssocID="{88DCE98D-6522-41D3-A59F-47725F0CF5A4}" presName="sibTrans" presStyleCnt="0"/>
      <dgm:spPr/>
    </dgm:pt>
    <dgm:pt modelId="{BB26E4FF-1821-48C2-8B82-BACA7CBD81E4}" type="pres">
      <dgm:prSet presAssocID="{861CA69A-BA16-4E76-B556-1D58A995CEDE}" presName="compNode" presStyleCnt="0"/>
      <dgm:spPr/>
    </dgm:pt>
    <dgm:pt modelId="{D3A3BA4B-170B-444A-A54D-B25411EDBDEB}" type="pres">
      <dgm:prSet presAssocID="{861CA69A-BA16-4E76-B556-1D58A995CEDE}" presName="bgRect" presStyleLbl="bgShp" presStyleIdx="3" presStyleCnt="4"/>
      <dgm:spPr/>
    </dgm:pt>
    <dgm:pt modelId="{950011FC-640B-4E91-9FA4-B43291E1A9A4}" type="pres">
      <dgm:prSet presAssocID="{861CA69A-BA16-4E76-B556-1D58A995CED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ocial network with solid fill"/>
        </a:ext>
      </dgm:extLst>
    </dgm:pt>
    <dgm:pt modelId="{560119C8-96C0-46FE-ADC8-EC731166A27E}" type="pres">
      <dgm:prSet presAssocID="{861CA69A-BA16-4E76-B556-1D58A995CEDE}" presName="spaceRect" presStyleCnt="0"/>
      <dgm:spPr/>
    </dgm:pt>
    <dgm:pt modelId="{159BDD19-C6B3-4B71-9EFD-F77CF4F7DBF1}" type="pres">
      <dgm:prSet presAssocID="{861CA69A-BA16-4E76-B556-1D58A995CEDE}" presName="parTx" presStyleLbl="revTx" presStyleIdx="3" presStyleCnt="4">
        <dgm:presLayoutVars>
          <dgm:chMax val="0"/>
          <dgm:chPref val="0"/>
        </dgm:presLayoutVars>
      </dgm:prSet>
      <dgm:spPr/>
    </dgm:pt>
  </dgm:ptLst>
  <dgm:cxnLst>
    <dgm:cxn modelId="{DB00580E-2A3E-432B-BF96-3EA96E0BB17B}" srcId="{8000D01A-1DD3-4472-9C17-510BE01B124A}" destId="{00F65697-323E-4D28-AE0F-72DE2CB1A48D}" srcOrd="1" destOrd="0" parTransId="{EC85372C-EF87-4A98-92DC-740EF26C3146}" sibTransId="{223D809C-2C2A-4843-AC7D-08095E68027A}"/>
    <dgm:cxn modelId="{FED52F2D-FC37-4C56-B5B6-90FCD4F4E465}" srcId="{8000D01A-1DD3-4472-9C17-510BE01B124A}" destId="{DE9AF2E2-283A-42CF-8233-9ED25AE2BA4E}" srcOrd="0" destOrd="0" parTransId="{565F8007-FEF1-4855-B472-699C387F9ED8}" sibTransId="{7F913E5F-D85B-499E-B36D-E017C4FFEED0}"/>
    <dgm:cxn modelId="{CC54B94A-F231-4625-B0AE-FA7D84ED8D81}" type="presOf" srcId="{881AD5C2-2C09-45D9-AD04-F8596B00D075}" destId="{6C8E6A0F-41B3-4B36-AF9E-4A8F307D8450}" srcOrd="0" destOrd="0" presId="urn:microsoft.com/office/officeart/2018/2/layout/IconVerticalSolidList"/>
    <dgm:cxn modelId="{45FA7A85-604B-4372-A028-0D69EB8A8302}" type="presOf" srcId="{00F65697-323E-4D28-AE0F-72DE2CB1A48D}" destId="{BE73D1B1-0904-4DB1-91D2-C7C36070E48E}" srcOrd="0" destOrd="0" presId="urn:microsoft.com/office/officeart/2018/2/layout/IconVerticalSolidList"/>
    <dgm:cxn modelId="{F5D8CD93-743F-4035-916E-AE2BDBEB956C}" type="presOf" srcId="{8000D01A-1DD3-4472-9C17-510BE01B124A}" destId="{CC08AAF7-006F-46DE-8E8A-3C825C499CE4}" srcOrd="0" destOrd="0" presId="urn:microsoft.com/office/officeart/2018/2/layout/IconVerticalSolidList"/>
    <dgm:cxn modelId="{3AFDC3C5-574C-4CB0-9A05-A8C7A6D0AF07}" type="presOf" srcId="{861CA69A-BA16-4E76-B556-1D58A995CEDE}" destId="{159BDD19-C6B3-4B71-9EFD-F77CF4F7DBF1}" srcOrd="0" destOrd="0" presId="urn:microsoft.com/office/officeart/2018/2/layout/IconVerticalSolidList"/>
    <dgm:cxn modelId="{D379A1DA-5363-480E-8712-ABC4B146554D}" srcId="{8000D01A-1DD3-4472-9C17-510BE01B124A}" destId="{861CA69A-BA16-4E76-B556-1D58A995CEDE}" srcOrd="3" destOrd="0" parTransId="{812DFEAF-0DB3-4912-B044-AFDA5E445D3F}" sibTransId="{6DDBB611-7E60-4B9C-9A4B-75AF18FEF39B}"/>
    <dgm:cxn modelId="{3D2155EC-AF30-4615-A14B-96A0857B5D16}" srcId="{8000D01A-1DD3-4472-9C17-510BE01B124A}" destId="{881AD5C2-2C09-45D9-AD04-F8596B00D075}" srcOrd="2" destOrd="0" parTransId="{C85637E3-DAF3-4BFB-8B69-0A2B358E29D7}" sibTransId="{88DCE98D-6522-41D3-A59F-47725F0CF5A4}"/>
    <dgm:cxn modelId="{4A13EAED-6FDA-46CC-AFC8-47E5F1DDF84E}" type="presOf" srcId="{DE9AF2E2-283A-42CF-8233-9ED25AE2BA4E}" destId="{58BC97AC-FF1F-47FF-9394-3AF82B1A2F57}" srcOrd="0" destOrd="0" presId="urn:microsoft.com/office/officeart/2018/2/layout/IconVerticalSolidList"/>
    <dgm:cxn modelId="{B04F8431-4AEB-46AB-9B32-3ED8F74C9299}" type="presParOf" srcId="{CC08AAF7-006F-46DE-8E8A-3C825C499CE4}" destId="{80557228-DF46-4C1C-A4F9-B7D8BFD8F7A9}" srcOrd="0" destOrd="0" presId="urn:microsoft.com/office/officeart/2018/2/layout/IconVerticalSolidList"/>
    <dgm:cxn modelId="{58CEA97A-07C3-4DB3-8D03-8CF2F08B7BB5}" type="presParOf" srcId="{80557228-DF46-4C1C-A4F9-B7D8BFD8F7A9}" destId="{9DDDCF3B-2882-47D5-BEFC-0675B0D458BC}" srcOrd="0" destOrd="0" presId="urn:microsoft.com/office/officeart/2018/2/layout/IconVerticalSolidList"/>
    <dgm:cxn modelId="{0B86C386-9D3A-4AB5-8DCD-6EE9981CD047}" type="presParOf" srcId="{80557228-DF46-4C1C-A4F9-B7D8BFD8F7A9}" destId="{E2C252EA-8E6A-43D1-AF25-C30328E6DA93}" srcOrd="1" destOrd="0" presId="urn:microsoft.com/office/officeart/2018/2/layout/IconVerticalSolidList"/>
    <dgm:cxn modelId="{E8E4F38B-3B03-4F83-BAAC-537ACD166C90}" type="presParOf" srcId="{80557228-DF46-4C1C-A4F9-B7D8BFD8F7A9}" destId="{50175E56-958E-4FE6-930A-827F2530EDC5}" srcOrd="2" destOrd="0" presId="urn:microsoft.com/office/officeart/2018/2/layout/IconVerticalSolidList"/>
    <dgm:cxn modelId="{CDE28A77-2B69-43D6-BFB4-D25CB2FC3AEF}" type="presParOf" srcId="{80557228-DF46-4C1C-A4F9-B7D8BFD8F7A9}" destId="{58BC97AC-FF1F-47FF-9394-3AF82B1A2F57}" srcOrd="3" destOrd="0" presId="urn:microsoft.com/office/officeart/2018/2/layout/IconVerticalSolidList"/>
    <dgm:cxn modelId="{0FE5664B-39A3-4B0C-8845-61F9D651D596}" type="presParOf" srcId="{CC08AAF7-006F-46DE-8E8A-3C825C499CE4}" destId="{87F4EBC3-42E3-425E-A9D3-4790131EEC13}" srcOrd="1" destOrd="0" presId="urn:microsoft.com/office/officeart/2018/2/layout/IconVerticalSolidList"/>
    <dgm:cxn modelId="{0DED8B9C-7983-4DB3-84EA-A5831C10F852}" type="presParOf" srcId="{CC08AAF7-006F-46DE-8E8A-3C825C499CE4}" destId="{5EA7866E-9A39-4B15-AC6D-7B254DCE1BF5}" srcOrd="2" destOrd="0" presId="urn:microsoft.com/office/officeart/2018/2/layout/IconVerticalSolidList"/>
    <dgm:cxn modelId="{1D9A59A5-4D7A-44EC-95C6-A7172F3E7D19}" type="presParOf" srcId="{5EA7866E-9A39-4B15-AC6D-7B254DCE1BF5}" destId="{DCEE834F-8A0C-4331-B7C2-B85674F1C5D1}" srcOrd="0" destOrd="0" presId="urn:microsoft.com/office/officeart/2018/2/layout/IconVerticalSolidList"/>
    <dgm:cxn modelId="{2FE93782-D1F6-4881-9AB8-F87B622F6F22}" type="presParOf" srcId="{5EA7866E-9A39-4B15-AC6D-7B254DCE1BF5}" destId="{5051AD7F-004B-4235-A8F7-6D7697FADB34}" srcOrd="1" destOrd="0" presId="urn:microsoft.com/office/officeart/2018/2/layout/IconVerticalSolidList"/>
    <dgm:cxn modelId="{D455A7D2-C755-4DDF-9597-B43405031870}" type="presParOf" srcId="{5EA7866E-9A39-4B15-AC6D-7B254DCE1BF5}" destId="{1BA92E20-4569-4FC8-AF9B-D71F585BF8CA}" srcOrd="2" destOrd="0" presId="urn:microsoft.com/office/officeart/2018/2/layout/IconVerticalSolidList"/>
    <dgm:cxn modelId="{DED4E4CA-E652-4D7C-AC67-4C61E1588428}" type="presParOf" srcId="{5EA7866E-9A39-4B15-AC6D-7B254DCE1BF5}" destId="{BE73D1B1-0904-4DB1-91D2-C7C36070E48E}" srcOrd="3" destOrd="0" presId="urn:microsoft.com/office/officeart/2018/2/layout/IconVerticalSolidList"/>
    <dgm:cxn modelId="{39D4297B-DD4A-41F2-86FE-3A3881863040}" type="presParOf" srcId="{CC08AAF7-006F-46DE-8E8A-3C825C499CE4}" destId="{CA1357D1-8927-41A4-8900-20E1ED2F9141}" srcOrd="3" destOrd="0" presId="urn:microsoft.com/office/officeart/2018/2/layout/IconVerticalSolidList"/>
    <dgm:cxn modelId="{A9FFEB47-2571-4567-91C8-2C850AFA326C}" type="presParOf" srcId="{CC08AAF7-006F-46DE-8E8A-3C825C499CE4}" destId="{1B095F83-EE71-4873-BE38-EB976E9490BC}" srcOrd="4" destOrd="0" presId="urn:microsoft.com/office/officeart/2018/2/layout/IconVerticalSolidList"/>
    <dgm:cxn modelId="{BFEF55E2-C0FE-4F49-9D3E-98D298C8B071}" type="presParOf" srcId="{1B095F83-EE71-4873-BE38-EB976E9490BC}" destId="{9F358E97-8606-4B4E-AD99-63CCCF3A8FAA}" srcOrd="0" destOrd="0" presId="urn:microsoft.com/office/officeart/2018/2/layout/IconVerticalSolidList"/>
    <dgm:cxn modelId="{598B170B-5199-4C1F-B98E-22E7596382CD}" type="presParOf" srcId="{1B095F83-EE71-4873-BE38-EB976E9490BC}" destId="{FA411544-FEFB-42A8-A936-FD91A3BDBAAC}" srcOrd="1" destOrd="0" presId="urn:microsoft.com/office/officeart/2018/2/layout/IconVerticalSolidList"/>
    <dgm:cxn modelId="{3365DB8C-F670-475E-8A07-D272EC733696}" type="presParOf" srcId="{1B095F83-EE71-4873-BE38-EB976E9490BC}" destId="{35DD6CDD-5D0C-4927-AE5A-DC075F0E9451}" srcOrd="2" destOrd="0" presId="urn:microsoft.com/office/officeart/2018/2/layout/IconVerticalSolidList"/>
    <dgm:cxn modelId="{2B6C6137-E272-4C93-A862-CA513D066FD0}" type="presParOf" srcId="{1B095F83-EE71-4873-BE38-EB976E9490BC}" destId="{6C8E6A0F-41B3-4B36-AF9E-4A8F307D8450}" srcOrd="3" destOrd="0" presId="urn:microsoft.com/office/officeart/2018/2/layout/IconVerticalSolidList"/>
    <dgm:cxn modelId="{3C725527-017F-4494-8347-6BE552228489}" type="presParOf" srcId="{CC08AAF7-006F-46DE-8E8A-3C825C499CE4}" destId="{4B0C9A79-BBFC-4C19-9D2F-5DFA0B34CFAA}" srcOrd="5" destOrd="0" presId="urn:microsoft.com/office/officeart/2018/2/layout/IconVerticalSolidList"/>
    <dgm:cxn modelId="{8E64FC1E-253A-4C93-8C62-5989A2DCCE96}" type="presParOf" srcId="{CC08AAF7-006F-46DE-8E8A-3C825C499CE4}" destId="{BB26E4FF-1821-48C2-8B82-BACA7CBD81E4}" srcOrd="6" destOrd="0" presId="urn:microsoft.com/office/officeart/2018/2/layout/IconVerticalSolidList"/>
    <dgm:cxn modelId="{51DAD4D7-E0F5-4D48-ACA5-C5A80AF234FC}" type="presParOf" srcId="{BB26E4FF-1821-48C2-8B82-BACA7CBD81E4}" destId="{D3A3BA4B-170B-444A-A54D-B25411EDBDEB}" srcOrd="0" destOrd="0" presId="urn:microsoft.com/office/officeart/2018/2/layout/IconVerticalSolidList"/>
    <dgm:cxn modelId="{1B4732B5-461F-4D68-A583-FE6C0874FAE9}" type="presParOf" srcId="{BB26E4FF-1821-48C2-8B82-BACA7CBD81E4}" destId="{950011FC-640B-4E91-9FA4-B43291E1A9A4}" srcOrd="1" destOrd="0" presId="urn:microsoft.com/office/officeart/2018/2/layout/IconVerticalSolidList"/>
    <dgm:cxn modelId="{3B2474DC-E159-4314-A8FE-72A0615CDF37}" type="presParOf" srcId="{BB26E4FF-1821-48C2-8B82-BACA7CBD81E4}" destId="{560119C8-96C0-46FE-ADC8-EC731166A27E}" srcOrd="2" destOrd="0" presId="urn:microsoft.com/office/officeart/2018/2/layout/IconVerticalSolidList"/>
    <dgm:cxn modelId="{9638D046-EEFC-4652-B863-8DB75E3CA0A7}" type="presParOf" srcId="{BB26E4FF-1821-48C2-8B82-BACA7CBD81E4}" destId="{159BDD19-C6B3-4B71-9EFD-F77CF4F7DB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16CD0E-8545-4248-BD4B-C6B3A7B719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82560EC-5B79-4E7D-9FED-B9DC8196731E}">
      <dgm:prSet/>
      <dgm:spPr/>
      <dgm:t>
        <a:bodyPr/>
        <a:lstStyle/>
        <a:p>
          <a:pPr>
            <a:lnSpc>
              <a:spcPct val="100000"/>
            </a:lnSpc>
          </a:pPr>
          <a:r>
            <a:rPr lang="en-GB" b="1"/>
            <a:t>Further investigation is needed to examine labour productivity distribution.</a:t>
          </a:r>
          <a:endParaRPr lang="en-US"/>
        </a:p>
      </dgm:t>
    </dgm:pt>
    <dgm:pt modelId="{0E7090F4-C176-411E-BBA3-A8CFDDC11B39}" type="parTrans" cxnId="{67FEE8DF-E172-4082-A991-6EAABE31EC35}">
      <dgm:prSet/>
      <dgm:spPr/>
      <dgm:t>
        <a:bodyPr/>
        <a:lstStyle/>
        <a:p>
          <a:endParaRPr lang="en-US"/>
        </a:p>
      </dgm:t>
    </dgm:pt>
    <dgm:pt modelId="{7D1B08A0-9915-4EEE-81A6-0C00D095E075}" type="sibTrans" cxnId="{67FEE8DF-E172-4082-A991-6EAABE31EC35}">
      <dgm:prSet/>
      <dgm:spPr/>
      <dgm:t>
        <a:bodyPr/>
        <a:lstStyle/>
        <a:p>
          <a:endParaRPr lang="en-US"/>
        </a:p>
      </dgm:t>
    </dgm:pt>
    <dgm:pt modelId="{3CB4E28C-DF62-4440-B9F3-CA3D6AA43A95}">
      <dgm:prSet/>
      <dgm:spPr/>
      <dgm:t>
        <a:bodyPr/>
        <a:lstStyle/>
        <a:p>
          <a:pPr>
            <a:lnSpc>
              <a:spcPct val="100000"/>
            </a:lnSpc>
          </a:pPr>
          <a:r>
            <a:rPr lang="en-GB"/>
            <a:t>This tells us: </a:t>
          </a:r>
          <a:r>
            <a:rPr lang="en-GB" b="1"/>
            <a:t>will more labour bargaining power reduce inequality effects</a:t>
          </a:r>
          <a:r>
            <a:rPr lang="en-GB"/>
            <a:t>, or is </a:t>
          </a:r>
          <a:r>
            <a:rPr lang="en-GB" b="1"/>
            <a:t>labour productivity distribution itself unequal?</a:t>
          </a:r>
          <a:endParaRPr lang="en-US"/>
        </a:p>
      </dgm:t>
    </dgm:pt>
    <dgm:pt modelId="{5A8D6148-913A-436C-BAEB-0C6EB2DDF3E8}" type="parTrans" cxnId="{18817FFC-2F5D-4D0B-946A-E279181287BE}">
      <dgm:prSet/>
      <dgm:spPr/>
      <dgm:t>
        <a:bodyPr/>
        <a:lstStyle/>
        <a:p>
          <a:endParaRPr lang="en-US"/>
        </a:p>
      </dgm:t>
    </dgm:pt>
    <dgm:pt modelId="{04FA3E1D-52BE-4FCA-AED1-764596F81E0D}" type="sibTrans" cxnId="{18817FFC-2F5D-4D0B-946A-E279181287BE}">
      <dgm:prSet/>
      <dgm:spPr/>
      <dgm:t>
        <a:bodyPr/>
        <a:lstStyle/>
        <a:p>
          <a:endParaRPr lang="en-US"/>
        </a:p>
      </dgm:t>
    </dgm:pt>
    <dgm:pt modelId="{88F1A51D-9EBB-45FA-B7DF-C1EED0CDF2F3}">
      <dgm:prSet/>
      <dgm:spPr/>
      <dgm:t>
        <a:bodyPr/>
        <a:lstStyle/>
        <a:p>
          <a:pPr>
            <a:lnSpc>
              <a:spcPct val="100000"/>
            </a:lnSpc>
          </a:pPr>
          <a:r>
            <a:rPr lang="en-GB"/>
            <a:t>Depending on the answer, </a:t>
          </a:r>
          <a:r>
            <a:rPr lang="en-GB" b="1"/>
            <a:t>redistribution policies might therefore be most credible way to ease income inequality</a:t>
          </a:r>
          <a:r>
            <a:rPr lang="en-GB"/>
            <a:t>.</a:t>
          </a:r>
          <a:endParaRPr lang="en-US"/>
        </a:p>
      </dgm:t>
    </dgm:pt>
    <dgm:pt modelId="{F95CD8F7-414B-4061-A6C7-3E94BCD8B1C1}" type="parTrans" cxnId="{8A75EB1C-FC1A-4829-9ED7-1C78B9EB1B9B}">
      <dgm:prSet/>
      <dgm:spPr/>
      <dgm:t>
        <a:bodyPr/>
        <a:lstStyle/>
        <a:p>
          <a:endParaRPr lang="en-US"/>
        </a:p>
      </dgm:t>
    </dgm:pt>
    <dgm:pt modelId="{E0B638CD-805B-480E-896C-1E124D834411}" type="sibTrans" cxnId="{8A75EB1C-FC1A-4829-9ED7-1C78B9EB1B9B}">
      <dgm:prSet/>
      <dgm:spPr/>
      <dgm:t>
        <a:bodyPr/>
        <a:lstStyle/>
        <a:p>
          <a:endParaRPr lang="en-US"/>
        </a:p>
      </dgm:t>
    </dgm:pt>
    <dgm:pt modelId="{8DEBCC45-D03C-4823-A790-06A9B111278E}" type="pres">
      <dgm:prSet presAssocID="{9A16CD0E-8545-4248-BD4B-C6B3A7B7192E}" presName="root" presStyleCnt="0">
        <dgm:presLayoutVars>
          <dgm:dir/>
          <dgm:resizeHandles val="exact"/>
        </dgm:presLayoutVars>
      </dgm:prSet>
      <dgm:spPr/>
    </dgm:pt>
    <dgm:pt modelId="{C42E26E4-BDBB-4C88-91A7-1A98FDED167A}" type="pres">
      <dgm:prSet presAssocID="{382560EC-5B79-4E7D-9FED-B9DC8196731E}" presName="compNode" presStyleCnt="0"/>
      <dgm:spPr/>
    </dgm:pt>
    <dgm:pt modelId="{FF4651EE-B62A-489F-986A-BEF630250240}" type="pres">
      <dgm:prSet presAssocID="{382560EC-5B79-4E7D-9FED-B9DC8196731E}" presName="bgRect" presStyleLbl="bgShp" presStyleIdx="0" presStyleCnt="3"/>
      <dgm:spPr/>
    </dgm:pt>
    <dgm:pt modelId="{EB85B149-7961-4CFC-9C5C-50C1D1EE8853}" type="pres">
      <dgm:prSet presAssocID="{382560EC-5B79-4E7D-9FED-B9DC819673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F27D39D7-7E31-4032-A6D2-9D26BD189D44}" type="pres">
      <dgm:prSet presAssocID="{382560EC-5B79-4E7D-9FED-B9DC8196731E}" presName="spaceRect" presStyleCnt="0"/>
      <dgm:spPr/>
    </dgm:pt>
    <dgm:pt modelId="{9864FA4F-BD0B-4688-8932-510BD851CD09}" type="pres">
      <dgm:prSet presAssocID="{382560EC-5B79-4E7D-9FED-B9DC8196731E}" presName="parTx" presStyleLbl="revTx" presStyleIdx="0" presStyleCnt="3">
        <dgm:presLayoutVars>
          <dgm:chMax val="0"/>
          <dgm:chPref val="0"/>
        </dgm:presLayoutVars>
      </dgm:prSet>
      <dgm:spPr/>
    </dgm:pt>
    <dgm:pt modelId="{E34AA133-3C29-42EE-A2A2-0D91E77EC984}" type="pres">
      <dgm:prSet presAssocID="{7D1B08A0-9915-4EEE-81A6-0C00D095E075}" presName="sibTrans" presStyleCnt="0"/>
      <dgm:spPr/>
    </dgm:pt>
    <dgm:pt modelId="{DD3E92FC-980A-4961-954D-503DF0589642}" type="pres">
      <dgm:prSet presAssocID="{3CB4E28C-DF62-4440-B9F3-CA3D6AA43A95}" presName="compNode" presStyleCnt="0"/>
      <dgm:spPr/>
    </dgm:pt>
    <dgm:pt modelId="{38CDC6E9-F7CC-4AF1-BB75-B6EB46939766}" type="pres">
      <dgm:prSet presAssocID="{3CB4E28C-DF62-4440-B9F3-CA3D6AA43A95}" presName="bgRect" presStyleLbl="bgShp" presStyleIdx="1" presStyleCnt="3"/>
      <dgm:spPr/>
    </dgm:pt>
    <dgm:pt modelId="{18C820A8-B39B-4FF0-BC80-80CCFFA60561}" type="pres">
      <dgm:prSet presAssocID="{3CB4E28C-DF62-4440-B9F3-CA3D6AA43A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82B510C5-D16B-4C55-BCAA-FD49BF345090}" type="pres">
      <dgm:prSet presAssocID="{3CB4E28C-DF62-4440-B9F3-CA3D6AA43A95}" presName="spaceRect" presStyleCnt="0"/>
      <dgm:spPr/>
    </dgm:pt>
    <dgm:pt modelId="{CE95B5BA-BC25-42E7-9DAD-ABF7D087BC20}" type="pres">
      <dgm:prSet presAssocID="{3CB4E28C-DF62-4440-B9F3-CA3D6AA43A95}" presName="parTx" presStyleLbl="revTx" presStyleIdx="1" presStyleCnt="3">
        <dgm:presLayoutVars>
          <dgm:chMax val="0"/>
          <dgm:chPref val="0"/>
        </dgm:presLayoutVars>
      </dgm:prSet>
      <dgm:spPr/>
    </dgm:pt>
    <dgm:pt modelId="{D76F8786-CBB8-4882-80B9-F6F4E6738E74}" type="pres">
      <dgm:prSet presAssocID="{04FA3E1D-52BE-4FCA-AED1-764596F81E0D}" presName="sibTrans" presStyleCnt="0"/>
      <dgm:spPr/>
    </dgm:pt>
    <dgm:pt modelId="{6EC09F50-D0B4-466A-BE79-3F4DB6D6E2BE}" type="pres">
      <dgm:prSet presAssocID="{88F1A51D-9EBB-45FA-B7DF-C1EED0CDF2F3}" presName="compNode" presStyleCnt="0"/>
      <dgm:spPr/>
    </dgm:pt>
    <dgm:pt modelId="{D00A4F71-7422-4FCC-A402-ACAF63B0236A}" type="pres">
      <dgm:prSet presAssocID="{88F1A51D-9EBB-45FA-B7DF-C1EED0CDF2F3}" presName="bgRect" presStyleLbl="bgShp" presStyleIdx="2" presStyleCnt="3"/>
      <dgm:spPr/>
    </dgm:pt>
    <dgm:pt modelId="{702FEB41-5651-4A05-9D01-AB3652E75790}" type="pres">
      <dgm:prSet presAssocID="{88F1A51D-9EBB-45FA-B7DF-C1EED0CDF2F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ins outline"/>
        </a:ext>
      </dgm:extLst>
    </dgm:pt>
    <dgm:pt modelId="{374DA49C-0B69-42CD-9010-58A6C2CC3AA9}" type="pres">
      <dgm:prSet presAssocID="{88F1A51D-9EBB-45FA-B7DF-C1EED0CDF2F3}" presName="spaceRect" presStyleCnt="0"/>
      <dgm:spPr/>
    </dgm:pt>
    <dgm:pt modelId="{456136C6-8360-46DF-98C2-9F5B58B5D304}" type="pres">
      <dgm:prSet presAssocID="{88F1A51D-9EBB-45FA-B7DF-C1EED0CDF2F3}" presName="parTx" presStyleLbl="revTx" presStyleIdx="2" presStyleCnt="3">
        <dgm:presLayoutVars>
          <dgm:chMax val="0"/>
          <dgm:chPref val="0"/>
        </dgm:presLayoutVars>
      </dgm:prSet>
      <dgm:spPr/>
    </dgm:pt>
  </dgm:ptLst>
  <dgm:cxnLst>
    <dgm:cxn modelId="{8A75EB1C-FC1A-4829-9ED7-1C78B9EB1B9B}" srcId="{9A16CD0E-8545-4248-BD4B-C6B3A7B7192E}" destId="{88F1A51D-9EBB-45FA-B7DF-C1EED0CDF2F3}" srcOrd="2" destOrd="0" parTransId="{F95CD8F7-414B-4061-A6C7-3E94BCD8B1C1}" sibTransId="{E0B638CD-805B-480E-896C-1E124D834411}"/>
    <dgm:cxn modelId="{ADD73D44-1201-485F-883E-80A1B316CB52}" type="presOf" srcId="{9A16CD0E-8545-4248-BD4B-C6B3A7B7192E}" destId="{8DEBCC45-D03C-4823-A790-06A9B111278E}" srcOrd="0" destOrd="0" presId="urn:microsoft.com/office/officeart/2018/2/layout/IconVerticalSolidList"/>
    <dgm:cxn modelId="{DFC84970-12CD-4417-85A1-507D2EDA5566}" type="presOf" srcId="{88F1A51D-9EBB-45FA-B7DF-C1EED0CDF2F3}" destId="{456136C6-8360-46DF-98C2-9F5B58B5D304}" srcOrd="0" destOrd="0" presId="urn:microsoft.com/office/officeart/2018/2/layout/IconVerticalSolidList"/>
    <dgm:cxn modelId="{F4654BD1-74DA-400F-9039-36A81072A1EF}" type="presOf" srcId="{382560EC-5B79-4E7D-9FED-B9DC8196731E}" destId="{9864FA4F-BD0B-4688-8932-510BD851CD09}" srcOrd="0" destOrd="0" presId="urn:microsoft.com/office/officeart/2018/2/layout/IconVerticalSolidList"/>
    <dgm:cxn modelId="{67FEE8DF-E172-4082-A991-6EAABE31EC35}" srcId="{9A16CD0E-8545-4248-BD4B-C6B3A7B7192E}" destId="{382560EC-5B79-4E7D-9FED-B9DC8196731E}" srcOrd="0" destOrd="0" parTransId="{0E7090F4-C176-411E-BBA3-A8CFDDC11B39}" sibTransId="{7D1B08A0-9915-4EEE-81A6-0C00D095E075}"/>
    <dgm:cxn modelId="{FAA57AE6-1A92-46C9-9FBD-7626353AEF49}" type="presOf" srcId="{3CB4E28C-DF62-4440-B9F3-CA3D6AA43A95}" destId="{CE95B5BA-BC25-42E7-9DAD-ABF7D087BC20}" srcOrd="0" destOrd="0" presId="urn:microsoft.com/office/officeart/2018/2/layout/IconVerticalSolidList"/>
    <dgm:cxn modelId="{18817FFC-2F5D-4D0B-946A-E279181287BE}" srcId="{9A16CD0E-8545-4248-BD4B-C6B3A7B7192E}" destId="{3CB4E28C-DF62-4440-B9F3-CA3D6AA43A95}" srcOrd="1" destOrd="0" parTransId="{5A8D6148-913A-436C-BAEB-0C6EB2DDF3E8}" sibTransId="{04FA3E1D-52BE-4FCA-AED1-764596F81E0D}"/>
    <dgm:cxn modelId="{6AA54E7A-2C36-40B4-8EDB-AFC62702081E}" type="presParOf" srcId="{8DEBCC45-D03C-4823-A790-06A9B111278E}" destId="{C42E26E4-BDBB-4C88-91A7-1A98FDED167A}" srcOrd="0" destOrd="0" presId="urn:microsoft.com/office/officeart/2018/2/layout/IconVerticalSolidList"/>
    <dgm:cxn modelId="{BC4C4C5F-C1E4-4972-AF6F-8C96822AF95B}" type="presParOf" srcId="{C42E26E4-BDBB-4C88-91A7-1A98FDED167A}" destId="{FF4651EE-B62A-489F-986A-BEF630250240}" srcOrd="0" destOrd="0" presId="urn:microsoft.com/office/officeart/2018/2/layout/IconVerticalSolidList"/>
    <dgm:cxn modelId="{F8FE3F3A-0C88-4BA3-8772-F027779609E1}" type="presParOf" srcId="{C42E26E4-BDBB-4C88-91A7-1A98FDED167A}" destId="{EB85B149-7961-4CFC-9C5C-50C1D1EE8853}" srcOrd="1" destOrd="0" presId="urn:microsoft.com/office/officeart/2018/2/layout/IconVerticalSolidList"/>
    <dgm:cxn modelId="{45F1836D-539A-48BF-BE5C-413CE83B8778}" type="presParOf" srcId="{C42E26E4-BDBB-4C88-91A7-1A98FDED167A}" destId="{F27D39D7-7E31-4032-A6D2-9D26BD189D44}" srcOrd="2" destOrd="0" presId="urn:microsoft.com/office/officeart/2018/2/layout/IconVerticalSolidList"/>
    <dgm:cxn modelId="{92B86F59-29B5-456B-A973-31032ABD6C2B}" type="presParOf" srcId="{C42E26E4-BDBB-4C88-91A7-1A98FDED167A}" destId="{9864FA4F-BD0B-4688-8932-510BD851CD09}" srcOrd="3" destOrd="0" presId="urn:microsoft.com/office/officeart/2018/2/layout/IconVerticalSolidList"/>
    <dgm:cxn modelId="{639C246D-EAEF-4086-A8E7-6B8981C5DB58}" type="presParOf" srcId="{8DEBCC45-D03C-4823-A790-06A9B111278E}" destId="{E34AA133-3C29-42EE-A2A2-0D91E77EC984}" srcOrd="1" destOrd="0" presId="urn:microsoft.com/office/officeart/2018/2/layout/IconVerticalSolidList"/>
    <dgm:cxn modelId="{9107B104-2DC2-4990-862A-990621CEF9F9}" type="presParOf" srcId="{8DEBCC45-D03C-4823-A790-06A9B111278E}" destId="{DD3E92FC-980A-4961-954D-503DF0589642}" srcOrd="2" destOrd="0" presId="urn:microsoft.com/office/officeart/2018/2/layout/IconVerticalSolidList"/>
    <dgm:cxn modelId="{1794A607-7510-432E-B3BC-DC18D9864555}" type="presParOf" srcId="{DD3E92FC-980A-4961-954D-503DF0589642}" destId="{38CDC6E9-F7CC-4AF1-BB75-B6EB46939766}" srcOrd="0" destOrd="0" presId="urn:microsoft.com/office/officeart/2018/2/layout/IconVerticalSolidList"/>
    <dgm:cxn modelId="{9388638D-FDD1-46BC-8E97-EEEA3DD3589D}" type="presParOf" srcId="{DD3E92FC-980A-4961-954D-503DF0589642}" destId="{18C820A8-B39B-4FF0-BC80-80CCFFA60561}" srcOrd="1" destOrd="0" presId="urn:microsoft.com/office/officeart/2018/2/layout/IconVerticalSolidList"/>
    <dgm:cxn modelId="{39E0361B-0557-4D96-93F6-415558000D5E}" type="presParOf" srcId="{DD3E92FC-980A-4961-954D-503DF0589642}" destId="{82B510C5-D16B-4C55-BCAA-FD49BF345090}" srcOrd="2" destOrd="0" presId="urn:microsoft.com/office/officeart/2018/2/layout/IconVerticalSolidList"/>
    <dgm:cxn modelId="{96A74C2A-48A9-4BE2-A789-40AF589073D7}" type="presParOf" srcId="{DD3E92FC-980A-4961-954D-503DF0589642}" destId="{CE95B5BA-BC25-42E7-9DAD-ABF7D087BC20}" srcOrd="3" destOrd="0" presId="urn:microsoft.com/office/officeart/2018/2/layout/IconVerticalSolidList"/>
    <dgm:cxn modelId="{62EE6C80-DB97-4452-BA8C-89129C7E637E}" type="presParOf" srcId="{8DEBCC45-D03C-4823-A790-06A9B111278E}" destId="{D76F8786-CBB8-4882-80B9-F6F4E6738E74}" srcOrd="3" destOrd="0" presId="urn:microsoft.com/office/officeart/2018/2/layout/IconVerticalSolidList"/>
    <dgm:cxn modelId="{9E5A48C3-0385-47ED-AD41-F437D6B8AF62}" type="presParOf" srcId="{8DEBCC45-D03C-4823-A790-06A9B111278E}" destId="{6EC09F50-D0B4-466A-BE79-3F4DB6D6E2BE}" srcOrd="4" destOrd="0" presId="urn:microsoft.com/office/officeart/2018/2/layout/IconVerticalSolidList"/>
    <dgm:cxn modelId="{91F13149-186D-446E-A8D7-022DF6BC339F}" type="presParOf" srcId="{6EC09F50-D0B4-466A-BE79-3F4DB6D6E2BE}" destId="{D00A4F71-7422-4FCC-A402-ACAF63B0236A}" srcOrd="0" destOrd="0" presId="urn:microsoft.com/office/officeart/2018/2/layout/IconVerticalSolidList"/>
    <dgm:cxn modelId="{CFF256D6-5659-46C4-ADDB-7E56FFAAD9D4}" type="presParOf" srcId="{6EC09F50-D0B4-466A-BE79-3F4DB6D6E2BE}" destId="{702FEB41-5651-4A05-9D01-AB3652E75790}" srcOrd="1" destOrd="0" presId="urn:microsoft.com/office/officeart/2018/2/layout/IconVerticalSolidList"/>
    <dgm:cxn modelId="{D619F2C3-FB34-43C3-AB55-1A546BA97C91}" type="presParOf" srcId="{6EC09F50-D0B4-466A-BE79-3F4DB6D6E2BE}" destId="{374DA49C-0B69-42CD-9010-58A6C2CC3AA9}" srcOrd="2" destOrd="0" presId="urn:microsoft.com/office/officeart/2018/2/layout/IconVerticalSolidList"/>
    <dgm:cxn modelId="{EFA52A4C-0F43-493C-B8FB-15F4E579D967}" type="presParOf" srcId="{6EC09F50-D0B4-466A-BE79-3F4DB6D6E2BE}" destId="{456136C6-8360-46DF-98C2-9F5B58B5D3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4E4B0-C5FE-44A4-BDD8-FDCFC8E821A6}">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88D22-2407-494F-9091-50F3E8F66833}">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9A7B0-4921-4F06-AF86-881756B7634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Motivation and policy climate,</a:t>
          </a:r>
          <a:endParaRPr lang="en-US" sz="1900" kern="1200"/>
        </a:p>
      </dsp:txBody>
      <dsp:txXfrm>
        <a:off x="836323" y="3399"/>
        <a:ext cx="9679276" cy="724089"/>
      </dsp:txXfrm>
    </dsp:sp>
    <dsp:sp modelId="{0EFE1970-3D41-48D9-87DB-7C0C2D5AF6F5}">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8B3EB-73FF-4939-8FBA-2C26DFC6120E}">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CBC1A-79C0-4837-BCF2-16B66261F0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Existing literature and value added,</a:t>
          </a:r>
          <a:endParaRPr lang="en-US" sz="1900" kern="1200"/>
        </a:p>
      </dsp:txBody>
      <dsp:txXfrm>
        <a:off x="836323" y="908511"/>
        <a:ext cx="9679276" cy="724089"/>
      </dsp:txXfrm>
    </dsp:sp>
    <dsp:sp modelId="{3074D461-AD15-4043-8328-68ED55E31F6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FC6B5-8250-4A8A-8342-DD577FD9DA64}">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99E37-C65C-412A-BD8A-2DFF532A6370}">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Empirical Strategy,</a:t>
          </a:r>
          <a:endParaRPr lang="en-US" sz="1900" kern="1200"/>
        </a:p>
      </dsp:txBody>
      <dsp:txXfrm>
        <a:off x="836323" y="1813624"/>
        <a:ext cx="9679276" cy="724089"/>
      </dsp:txXfrm>
    </dsp:sp>
    <dsp:sp modelId="{F63A004C-B2DE-4859-9FA2-F2BFE2AE28A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4515F-02DB-4D86-A8D1-11BEB4A9574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97B6F-3A73-435E-A68C-E0DA84774F7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Data and results,</a:t>
          </a:r>
          <a:endParaRPr lang="en-US" sz="1900" kern="1200"/>
        </a:p>
      </dsp:txBody>
      <dsp:txXfrm>
        <a:off x="836323" y="2718736"/>
        <a:ext cx="9679276" cy="724089"/>
      </dsp:txXfrm>
    </dsp:sp>
    <dsp:sp modelId="{13000D83-78A7-468C-98CE-BA8593195670}">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0D0A-2EF6-4818-ACF3-58E3D06FA0E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6B408-3336-4AE4-9194-D9CBD6899B20}">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Discussion of findings, policy prescriptions, and future research.</a:t>
          </a:r>
          <a:endParaRPr lang="en-US" sz="1900" kern="1200"/>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DCF3B-2882-47D5-BEFC-0675B0D458BC}">
      <dsp:nvSpPr>
        <dsp:cNvPr id="0" name=""/>
        <dsp:cNvSpPr/>
      </dsp:nvSpPr>
      <dsp:spPr>
        <a:xfrm>
          <a:off x="0" y="2294"/>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252EA-8E6A-43D1-AF25-C30328E6DA93}">
      <dsp:nvSpPr>
        <dsp:cNvPr id="0" name=""/>
        <dsp:cNvSpPr/>
      </dsp:nvSpPr>
      <dsp:spPr>
        <a:xfrm>
          <a:off x="351834" y="263989"/>
          <a:ext cx="639698" cy="639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BC97AC-FF1F-47FF-9394-3AF82B1A2F57}">
      <dsp:nvSpPr>
        <dsp:cNvPr id="0" name=""/>
        <dsp:cNvSpPr/>
      </dsp:nvSpPr>
      <dsp:spPr>
        <a:xfrm>
          <a:off x="1343367" y="2294"/>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Increasing productivity is critical </a:t>
          </a:r>
          <a:r>
            <a:rPr lang="en-GB" sz="2200" kern="1200"/>
            <a:t>if policy makers are aiming to boost living standards, wages, and total labour compensation. </a:t>
          </a:r>
          <a:endParaRPr lang="en-US" sz="2200" kern="1200"/>
        </a:p>
      </dsp:txBody>
      <dsp:txXfrm>
        <a:off x="1343367" y="2294"/>
        <a:ext cx="9172232" cy="1163088"/>
      </dsp:txXfrm>
    </dsp:sp>
    <dsp:sp modelId="{DCEE834F-8A0C-4331-B7C2-B85674F1C5D1}">
      <dsp:nvSpPr>
        <dsp:cNvPr id="0" name=""/>
        <dsp:cNvSpPr/>
      </dsp:nvSpPr>
      <dsp:spPr>
        <a:xfrm>
          <a:off x="0" y="1456155"/>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1AD7F-004B-4235-A8F7-6D7697FADB34}">
      <dsp:nvSpPr>
        <dsp:cNvPr id="0" name=""/>
        <dsp:cNvSpPr/>
      </dsp:nvSpPr>
      <dsp:spPr>
        <a:xfrm>
          <a:off x="351834" y="1717850"/>
          <a:ext cx="639698" cy="6396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3D1B1-0904-4DB1-91D2-C7C36070E48E}">
      <dsp:nvSpPr>
        <dsp:cNvPr id="0" name=""/>
        <dsp:cNvSpPr/>
      </dsp:nvSpPr>
      <dsp:spPr>
        <a:xfrm>
          <a:off x="1343367" y="1456155"/>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Keeping inflation and unemployment low </a:t>
          </a:r>
          <a:r>
            <a:rPr lang="en-GB" sz="2200" kern="1200"/>
            <a:t>also helps real wage growth.</a:t>
          </a:r>
          <a:endParaRPr lang="en-US" sz="2200" kern="1200"/>
        </a:p>
      </dsp:txBody>
      <dsp:txXfrm>
        <a:off x="1343367" y="1456155"/>
        <a:ext cx="9172232" cy="1163088"/>
      </dsp:txXfrm>
    </dsp:sp>
    <dsp:sp modelId="{9F358E97-8606-4B4E-AD99-63CCCF3A8FAA}">
      <dsp:nvSpPr>
        <dsp:cNvPr id="0" name=""/>
        <dsp:cNvSpPr/>
      </dsp:nvSpPr>
      <dsp:spPr>
        <a:xfrm>
          <a:off x="0" y="2910017"/>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11544-FEFB-42A8-A936-FD91A3BDBAAC}">
      <dsp:nvSpPr>
        <dsp:cNvPr id="0" name=""/>
        <dsp:cNvSpPr/>
      </dsp:nvSpPr>
      <dsp:spPr>
        <a:xfrm>
          <a:off x="351834" y="3171712"/>
          <a:ext cx="639698" cy="639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E6A0F-41B3-4B36-AF9E-4A8F307D8450}">
      <dsp:nvSpPr>
        <dsp:cNvPr id="0" name=""/>
        <dsp:cNvSpPr/>
      </dsp:nvSpPr>
      <dsp:spPr>
        <a:xfrm>
          <a:off x="1343367" y="2910017"/>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dirty="0"/>
            <a:t>Greater labour bargaining power will help too;</a:t>
          </a:r>
          <a:r>
            <a:rPr lang="en-GB" sz="2200" kern="1200" dirty="0"/>
            <a:t> however, this must be paired with active policies to strengthen trust.</a:t>
          </a:r>
          <a:endParaRPr lang="en-US" sz="2200" kern="1200" dirty="0"/>
        </a:p>
      </dsp:txBody>
      <dsp:txXfrm>
        <a:off x="1343367" y="2910017"/>
        <a:ext cx="9172232" cy="1163088"/>
      </dsp:txXfrm>
    </dsp:sp>
    <dsp:sp modelId="{D3A3BA4B-170B-444A-A54D-B25411EDBDEB}">
      <dsp:nvSpPr>
        <dsp:cNvPr id="0" name=""/>
        <dsp:cNvSpPr/>
      </dsp:nvSpPr>
      <dsp:spPr>
        <a:xfrm>
          <a:off x="0" y="4363878"/>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011FC-640B-4E91-9FA4-B43291E1A9A4}">
      <dsp:nvSpPr>
        <dsp:cNvPr id="0" name=""/>
        <dsp:cNvSpPr/>
      </dsp:nvSpPr>
      <dsp:spPr>
        <a:xfrm>
          <a:off x="351834" y="4625573"/>
          <a:ext cx="639698" cy="63969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BDD19-C6B3-4B71-9EFD-F77CF4F7DBF1}">
      <dsp:nvSpPr>
        <dsp:cNvPr id="0" name=""/>
        <dsp:cNvSpPr/>
      </dsp:nvSpPr>
      <dsp:spPr>
        <a:xfrm>
          <a:off x="1343367" y="4363878"/>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Weak labour bargaining power likely explains growing pay-productivity divergence.</a:t>
          </a:r>
          <a:endParaRPr lang="en-US" sz="2200" kern="1200"/>
        </a:p>
      </dsp:txBody>
      <dsp:txXfrm>
        <a:off x="1343367" y="4363878"/>
        <a:ext cx="9172232" cy="1163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651EE-B62A-489F-986A-BEF63025024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5B149-7961-4CFC-9C5C-50C1D1EE885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64FA4F-BD0B-4688-8932-510BD851CD09}">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b="1" kern="1200"/>
            <a:t>Further investigation is needed to examine labour productivity distribution.</a:t>
          </a:r>
          <a:endParaRPr lang="en-US" sz="2300" kern="1200"/>
        </a:p>
      </dsp:txBody>
      <dsp:txXfrm>
        <a:off x="1435590" y="531"/>
        <a:ext cx="9080009" cy="1242935"/>
      </dsp:txXfrm>
    </dsp:sp>
    <dsp:sp modelId="{38CDC6E9-F7CC-4AF1-BB75-B6EB4693976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820A8-B39B-4FF0-BC80-80CCFFA6056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5B5BA-BC25-42E7-9DAD-ABF7D087BC2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kern="1200"/>
            <a:t>This tells us: </a:t>
          </a:r>
          <a:r>
            <a:rPr lang="en-GB" sz="2300" b="1" kern="1200"/>
            <a:t>will more labour bargaining power reduce inequality effects</a:t>
          </a:r>
          <a:r>
            <a:rPr lang="en-GB" sz="2300" kern="1200"/>
            <a:t>, or is </a:t>
          </a:r>
          <a:r>
            <a:rPr lang="en-GB" sz="2300" b="1" kern="1200"/>
            <a:t>labour productivity distribution itself unequal?</a:t>
          </a:r>
          <a:endParaRPr lang="en-US" sz="2300" kern="1200"/>
        </a:p>
      </dsp:txBody>
      <dsp:txXfrm>
        <a:off x="1435590" y="1554201"/>
        <a:ext cx="9080009" cy="1242935"/>
      </dsp:txXfrm>
    </dsp:sp>
    <dsp:sp modelId="{D00A4F71-7422-4FCC-A402-ACAF63B0236A}">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FEB41-5651-4A05-9D01-AB3652E75790}">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6136C6-8360-46DF-98C2-9F5B58B5D30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kern="1200"/>
            <a:t>Depending on the answer, </a:t>
          </a:r>
          <a:r>
            <a:rPr lang="en-GB" sz="2300" b="1" kern="1200"/>
            <a:t>redistribution policies might therefore be most credible way to ease income inequality</a:t>
          </a:r>
          <a:r>
            <a:rPr lang="en-GB" sz="2300" kern="1200"/>
            <a:t>.</a:t>
          </a:r>
          <a:endParaRPr lang="en-US" sz="2300" kern="120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AB684-DAE1-42C2-BB78-86CDF47092CC}" type="datetimeFigureOut">
              <a:rPr lang="en-GB" smtClean="0"/>
              <a:t>25/05/2025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CE08B-690F-4802-B807-C4C74D82A87B}" type="slidenum">
              <a:rPr lang="en-GB" smtClean="0"/>
              <a:t>‹#›</a:t>
            </a:fld>
            <a:endParaRPr lang="en-GB"/>
          </a:p>
        </p:txBody>
      </p:sp>
    </p:spTree>
    <p:extLst>
      <p:ext uri="{BB962C8B-B14F-4D97-AF65-F5344CB8AC3E}">
        <p14:creationId xmlns:p14="http://schemas.microsoft.com/office/powerpoint/2010/main" val="1988451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1</a:t>
            </a:fld>
            <a:endParaRPr lang="en-GB"/>
          </a:p>
        </p:txBody>
      </p:sp>
    </p:spTree>
    <p:extLst>
      <p:ext uri="{BB962C8B-B14F-4D97-AF65-F5344CB8AC3E}">
        <p14:creationId xmlns:p14="http://schemas.microsoft.com/office/powerpoint/2010/main" val="257768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further, we can see how average wages, and average total labour compensation, have changed over the same time period.</a:t>
            </a:r>
          </a:p>
          <a:p>
            <a:r>
              <a:rPr lang="en-GB" dirty="0"/>
              <a:t>Mean wages have grown faster than median wages, implying growing income inequality. Average labour compensation has grown even faster than productivity, however all three different income measures have flatlined since the 2008 recession.</a:t>
            </a:r>
          </a:p>
        </p:txBody>
      </p:sp>
      <p:sp>
        <p:nvSpPr>
          <p:cNvPr id="4" name="Slide Number Placeholder 3"/>
          <p:cNvSpPr>
            <a:spLocks noGrp="1"/>
          </p:cNvSpPr>
          <p:nvPr>
            <p:ph type="sldNum" sz="quarter" idx="5"/>
          </p:nvPr>
        </p:nvSpPr>
        <p:spPr/>
        <p:txBody>
          <a:bodyPr/>
          <a:lstStyle/>
          <a:p>
            <a:fld id="{791CE08B-690F-4802-B807-C4C74D82A87B}" type="slidenum">
              <a:rPr lang="en-GB" smtClean="0"/>
              <a:t>14</a:t>
            </a:fld>
            <a:endParaRPr lang="en-GB"/>
          </a:p>
        </p:txBody>
      </p:sp>
    </p:spTree>
    <p:extLst>
      <p:ext uri="{BB962C8B-B14F-4D97-AF65-F5344CB8AC3E}">
        <p14:creationId xmlns:p14="http://schemas.microsoft.com/office/powerpoint/2010/main" val="3093582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Combining these findings with the existing literature will help us to understand the current pay-productivity climate in the UK.</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15</a:t>
            </a:fld>
            <a:endParaRPr lang="en-GB"/>
          </a:p>
        </p:txBody>
      </p:sp>
    </p:spTree>
    <p:extLst>
      <p:ext uri="{BB962C8B-B14F-4D97-AF65-F5344CB8AC3E}">
        <p14:creationId xmlns:p14="http://schemas.microsoft.com/office/powerpoint/2010/main" val="317369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body of literature argues that rising income inequality means median wages are no longer affected by productivity growth.</a:t>
            </a:r>
          </a:p>
          <a:p>
            <a:endParaRPr lang="en-GB" dirty="0"/>
          </a:p>
          <a:p>
            <a:r>
              <a:rPr lang="en-GB" dirty="0"/>
              <a:t>A second body of literature calculated elasticities for median wage growth, finding x </a:t>
            </a:r>
            <a:r>
              <a:rPr lang="en-GB" dirty="0" err="1"/>
              <a:t>x</a:t>
            </a:r>
            <a:r>
              <a:rPr lang="en-GB" dirty="0"/>
              <a:t> </a:t>
            </a:r>
            <a:r>
              <a:rPr lang="en-GB" dirty="0" err="1"/>
              <a:t>x</a:t>
            </a:r>
            <a:r>
              <a:rPr lang="en-GB" dirty="0"/>
              <a:t> </a:t>
            </a:r>
            <a:r>
              <a:rPr lang="en-GB" dirty="0" err="1"/>
              <a:t>x</a:t>
            </a:r>
            <a:r>
              <a:rPr lang="en-GB" dirty="0"/>
              <a:t>.</a:t>
            </a:r>
          </a:p>
          <a:p>
            <a:endParaRPr lang="en-GB" dirty="0"/>
          </a:p>
          <a:p>
            <a:r>
              <a:rPr lang="en-GB" dirty="0"/>
              <a:t>Problem with the studies I’ve highlighted in blue: they are qualitative, and cannot tell us much about the precise relationship between pay and productivity. Even if two series appear to diverge over, they could still be correlated.</a:t>
            </a:r>
          </a:p>
          <a:p>
            <a:endParaRPr lang="en-GB" dirty="0"/>
          </a:p>
          <a:p>
            <a:r>
              <a:rPr lang="en-GB" dirty="0"/>
              <a:t>Problems with those highlighted in orange: they don’t account for lagged effects, which there is reason to believe make a big difference.</a:t>
            </a:r>
          </a:p>
        </p:txBody>
      </p:sp>
      <p:sp>
        <p:nvSpPr>
          <p:cNvPr id="4" name="Slide Number Placeholder 3"/>
          <p:cNvSpPr>
            <a:spLocks noGrp="1"/>
          </p:cNvSpPr>
          <p:nvPr>
            <p:ph type="sldNum" sz="quarter" idx="5"/>
          </p:nvPr>
        </p:nvSpPr>
        <p:spPr/>
        <p:txBody>
          <a:bodyPr/>
          <a:lstStyle/>
          <a:p>
            <a:fld id="{791CE08B-690F-4802-B807-C4C74D82A87B}" type="slidenum">
              <a:rPr lang="en-GB" smtClean="0"/>
              <a:t>16</a:t>
            </a:fld>
            <a:endParaRPr lang="en-GB"/>
          </a:p>
        </p:txBody>
      </p:sp>
    </p:spTree>
    <p:extLst>
      <p:ext uri="{BB962C8B-B14F-4D97-AF65-F5344CB8AC3E}">
        <p14:creationId xmlns:p14="http://schemas.microsoft.com/office/powerpoint/2010/main" val="134194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studies which do implement these additions find these elasticities:</a:t>
            </a:r>
          </a:p>
        </p:txBody>
      </p:sp>
      <p:sp>
        <p:nvSpPr>
          <p:cNvPr id="4" name="Slide Number Placeholder 3"/>
          <p:cNvSpPr>
            <a:spLocks noGrp="1"/>
          </p:cNvSpPr>
          <p:nvPr>
            <p:ph type="sldNum" sz="quarter" idx="5"/>
          </p:nvPr>
        </p:nvSpPr>
        <p:spPr/>
        <p:txBody>
          <a:bodyPr/>
          <a:lstStyle/>
          <a:p>
            <a:fld id="{791CE08B-690F-4802-B807-C4C74D82A87B}" type="slidenum">
              <a:rPr lang="en-GB" smtClean="0"/>
              <a:t>17</a:t>
            </a:fld>
            <a:endParaRPr lang="en-GB"/>
          </a:p>
        </p:txBody>
      </p:sp>
    </p:spTree>
    <p:extLst>
      <p:ext uri="{BB962C8B-B14F-4D97-AF65-F5344CB8AC3E}">
        <p14:creationId xmlns:p14="http://schemas.microsoft.com/office/powerpoint/2010/main" val="359281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Brocek’s</a:t>
            </a:r>
            <a:r>
              <a:rPr lang="en-GB" dirty="0"/>
              <a:t> research is the most similar study which has been conducted to my own.</a:t>
            </a:r>
          </a:p>
          <a:p>
            <a:endParaRPr lang="en-GB" dirty="0"/>
          </a:p>
          <a:p>
            <a:r>
              <a:rPr lang="en-GB" dirty="0"/>
              <a:t>This is because other studies investigated either do not estimate models with median wages, or are not based in the UK.</a:t>
            </a:r>
          </a:p>
          <a:p>
            <a:endParaRPr lang="en-GB" dirty="0"/>
          </a:p>
          <a:p>
            <a:r>
              <a:rPr lang="en-GB" dirty="0"/>
              <a:t>However, there is still a difference between mine and </a:t>
            </a:r>
            <a:r>
              <a:rPr lang="en-GB" dirty="0" err="1"/>
              <a:t>Brocek’s</a:t>
            </a:r>
            <a:r>
              <a:rPr lang="en-GB" dirty="0"/>
              <a:t> analysis which allows me to add value to the existing body of work.</a:t>
            </a:r>
          </a:p>
        </p:txBody>
      </p:sp>
      <p:sp>
        <p:nvSpPr>
          <p:cNvPr id="4" name="Slide Number Placeholder 3"/>
          <p:cNvSpPr>
            <a:spLocks noGrp="1"/>
          </p:cNvSpPr>
          <p:nvPr>
            <p:ph type="sldNum" sz="quarter" idx="5"/>
          </p:nvPr>
        </p:nvSpPr>
        <p:spPr/>
        <p:txBody>
          <a:bodyPr/>
          <a:lstStyle/>
          <a:p>
            <a:fld id="{791CE08B-690F-4802-B807-C4C74D82A87B}" type="slidenum">
              <a:rPr lang="en-GB" smtClean="0"/>
              <a:t>19</a:t>
            </a:fld>
            <a:endParaRPr lang="en-GB"/>
          </a:p>
        </p:txBody>
      </p:sp>
    </p:spTree>
    <p:extLst>
      <p:ext uri="{BB962C8B-B14F-4D97-AF65-F5344CB8AC3E}">
        <p14:creationId xmlns:p14="http://schemas.microsoft.com/office/powerpoint/2010/main" val="3687439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Variables are logged to calculate elasticities and differenced to ensure stationarity.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Unemployment and inflation are not logged as they are measured in percentages</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21</a:t>
            </a:fld>
            <a:endParaRPr lang="en-GB"/>
          </a:p>
        </p:txBody>
      </p:sp>
    </p:spTree>
    <p:extLst>
      <p:ext uri="{BB962C8B-B14F-4D97-AF65-F5344CB8AC3E}">
        <p14:creationId xmlns:p14="http://schemas.microsoft.com/office/powerpoint/2010/main" val="15214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22</a:t>
            </a:fld>
            <a:endParaRPr lang="en-GB"/>
          </a:p>
        </p:txBody>
      </p:sp>
    </p:spTree>
    <p:extLst>
      <p:ext uri="{BB962C8B-B14F-4D97-AF65-F5344CB8AC3E}">
        <p14:creationId xmlns:p14="http://schemas.microsoft.com/office/powerpoint/2010/main" val="304082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we can see median and mean wages, and average total labour compensation.</a:t>
            </a:r>
          </a:p>
          <a:p>
            <a:r>
              <a:rPr lang="en-GB" dirty="0"/>
              <a:t>On the right we can see productivity measured in four different ways. This covers the different definitions used in the academic literature and the ONS, just in case different definitions change the final result.</a:t>
            </a:r>
          </a:p>
        </p:txBody>
      </p:sp>
      <p:sp>
        <p:nvSpPr>
          <p:cNvPr id="4" name="Slide Number Placeholder 3"/>
          <p:cNvSpPr>
            <a:spLocks noGrp="1"/>
          </p:cNvSpPr>
          <p:nvPr>
            <p:ph type="sldNum" sz="quarter" idx="5"/>
          </p:nvPr>
        </p:nvSpPr>
        <p:spPr/>
        <p:txBody>
          <a:bodyPr/>
          <a:lstStyle/>
          <a:p>
            <a:fld id="{791CE08B-690F-4802-B807-C4C74D82A87B}" type="slidenum">
              <a:rPr lang="en-GB" smtClean="0"/>
              <a:t>24</a:t>
            </a:fld>
            <a:endParaRPr lang="en-GB"/>
          </a:p>
        </p:txBody>
      </p:sp>
    </p:spTree>
    <p:extLst>
      <p:ext uri="{BB962C8B-B14F-4D97-AF65-F5344CB8AC3E}">
        <p14:creationId xmlns:p14="http://schemas.microsoft.com/office/powerpoint/2010/main" val="3120433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CPI inflation is used, rather than RPI, simply due to the higher quality of the index as attested to by the ONS.</a:t>
            </a:r>
          </a:p>
          <a:p>
            <a:r>
              <a:rPr lang="en-GB" dirty="0"/>
              <a:t>Unemployment is slightly modified: the total unemployment figures might indirectly capture effects of demographic shift over time, as the population ages. To avoid this, the unemployment rate of 25-49 year olds is used instead.</a:t>
            </a:r>
          </a:p>
        </p:txBody>
      </p:sp>
      <p:sp>
        <p:nvSpPr>
          <p:cNvPr id="4" name="Slide Number Placeholder 3"/>
          <p:cNvSpPr>
            <a:spLocks noGrp="1"/>
          </p:cNvSpPr>
          <p:nvPr>
            <p:ph type="sldNum" sz="quarter" idx="5"/>
          </p:nvPr>
        </p:nvSpPr>
        <p:spPr/>
        <p:txBody>
          <a:bodyPr/>
          <a:lstStyle/>
          <a:p>
            <a:fld id="{791CE08B-690F-4802-B807-C4C74D82A87B}" type="slidenum">
              <a:rPr lang="en-GB" smtClean="0"/>
              <a:t>25</a:t>
            </a:fld>
            <a:endParaRPr lang="en-GB"/>
          </a:p>
        </p:txBody>
      </p:sp>
    </p:spTree>
    <p:extLst>
      <p:ext uri="{BB962C8B-B14F-4D97-AF65-F5344CB8AC3E}">
        <p14:creationId xmlns:p14="http://schemas.microsoft.com/office/powerpoint/2010/main" val="127227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I find? Is productivity still an important goal for policymakers? Or should we be looking elsewhere?</a:t>
            </a:r>
          </a:p>
        </p:txBody>
      </p:sp>
      <p:sp>
        <p:nvSpPr>
          <p:cNvPr id="4" name="Slide Number Placeholder 3"/>
          <p:cNvSpPr>
            <a:spLocks noGrp="1"/>
          </p:cNvSpPr>
          <p:nvPr>
            <p:ph type="sldNum" sz="quarter" idx="5"/>
          </p:nvPr>
        </p:nvSpPr>
        <p:spPr/>
        <p:txBody>
          <a:bodyPr/>
          <a:lstStyle/>
          <a:p>
            <a:fld id="{791CE08B-690F-4802-B807-C4C74D82A87B}" type="slidenum">
              <a:rPr lang="en-GB" smtClean="0"/>
              <a:t>26</a:t>
            </a:fld>
            <a:endParaRPr lang="en-GB"/>
          </a:p>
        </p:txBody>
      </p:sp>
    </p:spTree>
    <p:extLst>
      <p:ext uri="{BB962C8B-B14F-4D97-AF65-F5344CB8AC3E}">
        <p14:creationId xmlns:p14="http://schemas.microsoft.com/office/powerpoint/2010/main" val="337799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his book “the age of diminished expectations”, Paul Krugman states that:</a:t>
            </a:r>
          </a:p>
        </p:txBody>
      </p:sp>
      <p:sp>
        <p:nvSpPr>
          <p:cNvPr id="4" name="Slide Number Placeholder 3"/>
          <p:cNvSpPr>
            <a:spLocks noGrp="1"/>
          </p:cNvSpPr>
          <p:nvPr>
            <p:ph type="sldNum" sz="quarter" idx="5"/>
          </p:nvPr>
        </p:nvSpPr>
        <p:spPr/>
        <p:txBody>
          <a:bodyPr/>
          <a:lstStyle/>
          <a:p>
            <a:fld id="{791CE08B-690F-4802-B807-C4C74D82A87B}" type="slidenum">
              <a:rPr lang="en-GB" smtClean="0"/>
              <a:t>2</a:t>
            </a:fld>
            <a:endParaRPr lang="en-GB"/>
          </a:p>
        </p:txBody>
      </p:sp>
    </p:spTree>
    <p:extLst>
      <p:ext uri="{BB962C8B-B14F-4D97-AF65-F5344CB8AC3E}">
        <p14:creationId xmlns:p14="http://schemas.microsoft.com/office/powerpoint/2010/main" val="561834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baseline regression, where different deciles of the income distribution are regressed against labour productivity. The red line highlights the section where the elasticity is unity.</a:t>
            </a:r>
          </a:p>
          <a:p>
            <a:endParaRPr lang="en-GB" dirty="0"/>
          </a:p>
          <a:p>
            <a:r>
              <a:rPr lang="en-GB" dirty="0"/>
              <a:t>As wages increase, the benefit from productivity growth increases. The bottom 10% has an elasticity of 0.65% whereas the top 10% has an elasticity of 1.25%. The median has an elasticity of roughly 1%. This clearly shows strong inequality effects. </a:t>
            </a:r>
          </a:p>
        </p:txBody>
      </p:sp>
      <p:sp>
        <p:nvSpPr>
          <p:cNvPr id="4" name="Slide Number Placeholder 3"/>
          <p:cNvSpPr>
            <a:spLocks noGrp="1"/>
          </p:cNvSpPr>
          <p:nvPr>
            <p:ph type="sldNum" sz="quarter" idx="5"/>
          </p:nvPr>
        </p:nvSpPr>
        <p:spPr/>
        <p:txBody>
          <a:bodyPr/>
          <a:lstStyle/>
          <a:p>
            <a:fld id="{791CE08B-690F-4802-B807-C4C74D82A87B}" type="slidenum">
              <a:rPr lang="en-GB" smtClean="0"/>
              <a:t>27</a:t>
            </a:fld>
            <a:endParaRPr lang="en-GB"/>
          </a:p>
        </p:txBody>
      </p:sp>
    </p:spTree>
    <p:extLst>
      <p:ext uri="{BB962C8B-B14F-4D97-AF65-F5344CB8AC3E}">
        <p14:creationId xmlns:p14="http://schemas.microsoft.com/office/powerpoint/2010/main" val="83870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alternative specifications look at the mean, rather than median. A1 is mean wages and A2 is average labour compensation.</a:t>
            </a:r>
          </a:p>
          <a:p>
            <a:endParaRPr lang="en-GB" dirty="0"/>
          </a:p>
          <a:p>
            <a:r>
              <a:rPr lang="en-GB" dirty="0"/>
              <a:t>Both variables experience greater than one-to-one growth with productivity. Average wages rise, on average, by 1.2% and average labour compensation rises by 1.75%, when productivity grows by 1%.</a:t>
            </a:r>
          </a:p>
        </p:txBody>
      </p:sp>
      <p:sp>
        <p:nvSpPr>
          <p:cNvPr id="4" name="Slide Number Placeholder 3"/>
          <p:cNvSpPr>
            <a:spLocks noGrp="1"/>
          </p:cNvSpPr>
          <p:nvPr>
            <p:ph type="sldNum" sz="quarter" idx="5"/>
          </p:nvPr>
        </p:nvSpPr>
        <p:spPr/>
        <p:txBody>
          <a:bodyPr/>
          <a:lstStyle/>
          <a:p>
            <a:fld id="{791CE08B-690F-4802-B807-C4C74D82A87B}" type="slidenum">
              <a:rPr lang="en-GB" smtClean="0"/>
              <a:t>28</a:t>
            </a:fld>
            <a:endParaRPr lang="en-GB"/>
          </a:p>
        </p:txBody>
      </p:sp>
    </p:spTree>
    <p:extLst>
      <p:ext uri="{BB962C8B-B14F-4D97-AF65-F5344CB8AC3E}">
        <p14:creationId xmlns:p14="http://schemas.microsoft.com/office/powerpoint/2010/main" val="267697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to this, the original productivity elasticity assertions, made by papers I previously looked at, are no longer very credible.</a:t>
            </a:r>
          </a:p>
        </p:txBody>
      </p:sp>
      <p:sp>
        <p:nvSpPr>
          <p:cNvPr id="4" name="Slide Number Placeholder 3"/>
          <p:cNvSpPr>
            <a:spLocks noGrp="1"/>
          </p:cNvSpPr>
          <p:nvPr>
            <p:ph type="sldNum" sz="quarter" idx="5"/>
          </p:nvPr>
        </p:nvSpPr>
        <p:spPr/>
        <p:txBody>
          <a:bodyPr/>
          <a:lstStyle/>
          <a:p>
            <a:fld id="{791CE08B-690F-4802-B807-C4C74D82A87B}" type="slidenum">
              <a:rPr lang="en-GB" smtClean="0"/>
              <a:t>29</a:t>
            </a:fld>
            <a:endParaRPr lang="en-GB"/>
          </a:p>
        </p:txBody>
      </p:sp>
    </p:spTree>
    <p:extLst>
      <p:ext uri="{BB962C8B-B14F-4D97-AF65-F5344CB8AC3E}">
        <p14:creationId xmlns:p14="http://schemas.microsoft.com/office/powerpoint/2010/main" val="247882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Stansbury &amp; Summers (2020) Nasir et al. (2022) and </a:t>
            </a:r>
            <a:r>
              <a:rPr lang="en-GB" dirty="0" err="1"/>
              <a:t>Pasimeni</a:t>
            </a:r>
            <a:r>
              <a:rPr lang="en-GB" dirty="0"/>
              <a:t> (2018) all argue that low labour bargaining power is the most important factor weakening transmission from productivity to wages.</a:t>
            </a:r>
          </a:p>
        </p:txBody>
      </p:sp>
      <p:sp>
        <p:nvSpPr>
          <p:cNvPr id="4" name="Slide Number Placeholder 3"/>
          <p:cNvSpPr>
            <a:spLocks noGrp="1"/>
          </p:cNvSpPr>
          <p:nvPr>
            <p:ph type="sldNum" sz="quarter" idx="5"/>
          </p:nvPr>
        </p:nvSpPr>
        <p:spPr/>
        <p:txBody>
          <a:bodyPr/>
          <a:lstStyle/>
          <a:p>
            <a:fld id="{791CE08B-690F-4802-B807-C4C74D82A87B}" type="slidenum">
              <a:rPr lang="en-GB" smtClean="0"/>
              <a:t>31</a:t>
            </a:fld>
            <a:endParaRPr lang="en-GB"/>
          </a:p>
        </p:txBody>
      </p:sp>
    </p:spTree>
    <p:extLst>
      <p:ext uri="{BB962C8B-B14F-4D97-AF65-F5344CB8AC3E}">
        <p14:creationId xmlns:p14="http://schemas.microsoft.com/office/powerpoint/2010/main" val="198932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Increasing productivity is critical </a:t>
            </a:r>
            <a:r>
              <a:rPr lang="en-GB" dirty="0"/>
              <a:t>if policy makers are aiming to boost living standards, wages, and total labour compensation. </a:t>
            </a:r>
            <a:r>
              <a:rPr lang="en-GB" b="1" dirty="0"/>
              <a:t>There is </a:t>
            </a:r>
            <a:r>
              <a:rPr lang="en-GB" b="1" dirty="0">
                <a:solidFill>
                  <a:srgbClr val="FF0000"/>
                </a:solidFill>
              </a:rPr>
              <a:t>very little</a:t>
            </a:r>
            <a:r>
              <a:rPr lang="en-GB" b="1" dirty="0"/>
              <a:t> evidence to support the idea that raising productivity does not raise wages, and </a:t>
            </a:r>
            <a:r>
              <a:rPr lang="en-GB" b="1" dirty="0">
                <a:solidFill>
                  <a:srgbClr val="FF0000"/>
                </a:solidFill>
              </a:rPr>
              <a:t>more evidence to the contrary</a:t>
            </a:r>
            <a:r>
              <a:rPr lang="en-GB" b="1" dirty="0"/>
              <a:t>.</a:t>
            </a:r>
          </a:p>
          <a:p>
            <a:endParaRPr lang="en-GB" dirty="0"/>
          </a:p>
          <a:p>
            <a:r>
              <a:rPr lang="en-GB" b="1" dirty="0"/>
              <a:t>Keeping inflation and unemployment low </a:t>
            </a:r>
            <a:r>
              <a:rPr lang="en-GB" dirty="0"/>
              <a:t>also helps real wage growth, although these aims are already institutionally embedded policy goals in the UK.</a:t>
            </a:r>
          </a:p>
          <a:p>
            <a:endParaRPr lang="en-GB" b="1" dirty="0"/>
          </a:p>
          <a:p>
            <a:r>
              <a:rPr lang="en-GB" b="1" dirty="0"/>
              <a:t>Greater labour bargaining power will help too</a:t>
            </a:r>
            <a:r>
              <a:rPr lang="en-GB" dirty="0"/>
              <a:t>, however this must be paired with active policies to strengthen trust between labour and capital owners, and responsiveness to demands from both sides, to ensure that trust is not broken.</a:t>
            </a:r>
          </a:p>
          <a:p>
            <a:endParaRPr lang="en-GB" dirty="0"/>
          </a:p>
          <a:p>
            <a:r>
              <a:rPr lang="en-GB" b="1" dirty="0"/>
              <a:t>It is this weak labour bargaining power which likely explains the wide divergence</a:t>
            </a:r>
            <a:r>
              <a:rPr lang="en-GB" dirty="0"/>
              <a:t> seen between median wages and average labour productivity.</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33</a:t>
            </a:fld>
            <a:endParaRPr lang="en-GB"/>
          </a:p>
        </p:txBody>
      </p:sp>
    </p:spTree>
    <p:extLst>
      <p:ext uri="{BB962C8B-B14F-4D97-AF65-F5344CB8AC3E}">
        <p14:creationId xmlns:p14="http://schemas.microsoft.com/office/powerpoint/2010/main" val="2869598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key question that has not been investigated in the literature, as far as I can tell, </a:t>
            </a:r>
            <a:r>
              <a:rPr lang="en-GB" b="1" dirty="0"/>
              <a:t>is where exactly the source of inequality in productivity growth effects on wages comes from.</a:t>
            </a:r>
          </a:p>
          <a:p>
            <a:endParaRPr lang="en-GB" b="1" dirty="0"/>
          </a:p>
          <a:p>
            <a:r>
              <a:rPr lang="en-GB" dirty="0"/>
              <a:t>On one hand, lower wage workers likely have lower bargaining power – </a:t>
            </a:r>
            <a:r>
              <a:rPr lang="en-GB" b="1" dirty="0"/>
              <a:t>this could result in productivity gains more easily being extracted by capital owners</a:t>
            </a:r>
            <a:r>
              <a:rPr lang="en-GB" dirty="0"/>
              <a:t>.</a:t>
            </a:r>
          </a:p>
          <a:p>
            <a:endParaRPr lang="en-GB" dirty="0"/>
          </a:p>
          <a:p>
            <a:r>
              <a:rPr lang="en-GB" dirty="0"/>
              <a:t>On the other hand, </a:t>
            </a:r>
            <a:r>
              <a:rPr lang="en-GB" b="1" dirty="0"/>
              <a:t>lower wage workers are likely </a:t>
            </a:r>
            <a:r>
              <a:rPr lang="en-GB" b="1" dirty="0">
                <a:solidFill>
                  <a:srgbClr val="FF0000"/>
                </a:solidFill>
              </a:rPr>
              <a:t>less productive</a:t>
            </a:r>
            <a:r>
              <a:rPr lang="en-GB" dirty="0"/>
              <a:t> in the first place, and so there is simply less income for them to receive, even with their full productivity benefits.</a:t>
            </a:r>
            <a:endParaRPr lang="en-GB" b="1" dirty="0"/>
          </a:p>
          <a:p>
            <a:endParaRPr lang="en-GB" b="1" dirty="0"/>
          </a:p>
          <a:p>
            <a:r>
              <a:rPr lang="en-GB" b="1" dirty="0"/>
              <a:t>Further investigation is needed to examine the labour productivity distribution curve.</a:t>
            </a:r>
          </a:p>
        </p:txBody>
      </p:sp>
      <p:sp>
        <p:nvSpPr>
          <p:cNvPr id="4" name="Slide Number Placeholder 3"/>
          <p:cNvSpPr>
            <a:spLocks noGrp="1"/>
          </p:cNvSpPr>
          <p:nvPr>
            <p:ph type="sldNum" sz="quarter" idx="5"/>
          </p:nvPr>
        </p:nvSpPr>
        <p:spPr/>
        <p:txBody>
          <a:bodyPr/>
          <a:lstStyle/>
          <a:p>
            <a:fld id="{791CE08B-690F-4802-B807-C4C74D82A87B}" type="slidenum">
              <a:rPr lang="en-GB" smtClean="0"/>
              <a:t>35</a:t>
            </a:fld>
            <a:endParaRPr lang="en-GB"/>
          </a:p>
        </p:txBody>
      </p:sp>
    </p:spTree>
    <p:extLst>
      <p:ext uri="{BB962C8B-B14F-4D97-AF65-F5344CB8AC3E}">
        <p14:creationId xmlns:p14="http://schemas.microsoft.com/office/powerpoint/2010/main" val="2619431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36</a:t>
            </a:fld>
            <a:endParaRPr lang="en-GB"/>
          </a:p>
        </p:txBody>
      </p:sp>
    </p:spTree>
    <p:extLst>
      <p:ext uri="{BB962C8B-B14F-4D97-AF65-F5344CB8AC3E}">
        <p14:creationId xmlns:p14="http://schemas.microsoft.com/office/powerpoint/2010/main" val="1886818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40</a:t>
            </a:fld>
            <a:endParaRPr lang="en-GB"/>
          </a:p>
        </p:txBody>
      </p:sp>
    </p:spTree>
    <p:extLst>
      <p:ext uri="{BB962C8B-B14F-4D97-AF65-F5344CB8AC3E}">
        <p14:creationId xmlns:p14="http://schemas.microsoft.com/office/powerpoint/2010/main" val="328231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Krugman’s view is not unpopular – the idea that productivity increases living standards is shared across the economics discipline, from Krugman in 1990 to Robert Solow in 1956, and by contemporary members of British government, most clearly the Chancellor of the Exchequer, Rachel Reeves in 2024.</a:t>
            </a:r>
          </a:p>
        </p:txBody>
      </p:sp>
      <p:sp>
        <p:nvSpPr>
          <p:cNvPr id="4" name="Slide Number Placeholder 3"/>
          <p:cNvSpPr>
            <a:spLocks noGrp="1"/>
          </p:cNvSpPr>
          <p:nvPr>
            <p:ph type="sldNum" sz="quarter" idx="5"/>
          </p:nvPr>
        </p:nvSpPr>
        <p:spPr/>
        <p:txBody>
          <a:bodyPr/>
          <a:lstStyle/>
          <a:p>
            <a:fld id="{791CE08B-690F-4802-B807-C4C74D82A87B}" type="slidenum">
              <a:rPr lang="en-GB" smtClean="0"/>
              <a:t>5</a:t>
            </a:fld>
            <a:endParaRPr lang="en-GB"/>
          </a:p>
        </p:txBody>
      </p:sp>
    </p:spTree>
    <p:extLst>
      <p:ext uri="{BB962C8B-B14F-4D97-AF65-F5344CB8AC3E}">
        <p14:creationId xmlns:p14="http://schemas.microsoft.com/office/powerpoint/2010/main" val="165625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Rachel Reeves’ focus on productivity was made clear in her Mais Lecture in 2024. She stated:</a:t>
            </a:r>
          </a:p>
        </p:txBody>
      </p:sp>
      <p:sp>
        <p:nvSpPr>
          <p:cNvPr id="4" name="Slide Number Placeholder 3"/>
          <p:cNvSpPr>
            <a:spLocks noGrp="1"/>
          </p:cNvSpPr>
          <p:nvPr>
            <p:ph type="sldNum" sz="quarter" idx="5"/>
          </p:nvPr>
        </p:nvSpPr>
        <p:spPr/>
        <p:txBody>
          <a:bodyPr/>
          <a:lstStyle/>
          <a:p>
            <a:fld id="{791CE08B-690F-4802-B807-C4C74D82A87B}" type="slidenum">
              <a:rPr lang="en-GB" smtClean="0"/>
              <a:t>6</a:t>
            </a:fld>
            <a:endParaRPr lang="en-GB"/>
          </a:p>
        </p:txBody>
      </p:sp>
    </p:spTree>
    <p:extLst>
      <p:ext uri="{BB962C8B-B14F-4D97-AF65-F5344CB8AC3E}">
        <p14:creationId xmlns:p14="http://schemas.microsoft.com/office/powerpoint/2010/main" val="43707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three thinkers form what I call the “coupled”, or “linked” view between wages and productivity. In essence, productivity is the most important determinant of wages. A rise in productivity will lead to a rise in wages. Clearly, this view is quite dominant in the academic and political sphere. On the other hand…</a:t>
            </a:r>
          </a:p>
        </p:txBody>
      </p:sp>
      <p:sp>
        <p:nvSpPr>
          <p:cNvPr id="4" name="Slide Number Placeholder 3"/>
          <p:cNvSpPr>
            <a:spLocks noGrp="1"/>
          </p:cNvSpPr>
          <p:nvPr>
            <p:ph type="sldNum" sz="quarter" idx="5"/>
          </p:nvPr>
        </p:nvSpPr>
        <p:spPr/>
        <p:txBody>
          <a:bodyPr/>
          <a:lstStyle/>
          <a:p>
            <a:fld id="{791CE08B-690F-4802-B807-C4C74D82A87B}" type="slidenum">
              <a:rPr lang="en-GB" smtClean="0"/>
              <a:t>7</a:t>
            </a:fld>
            <a:endParaRPr lang="en-GB"/>
          </a:p>
        </p:txBody>
      </p:sp>
    </p:spTree>
    <p:extLst>
      <p:ext uri="{BB962C8B-B14F-4D97-AF65-F5344CB8AC3E}">
        <p14:creationId xmlns:p14="http://schemas.microsoft.com/office/powerpoint/2010/main" val="292604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“decoupled”, or “delinked” view of productivity and wages. This view is equally not without support, both in the academic world and the political realm. The productivity-pay gap graph shown on the right has become a popular way in recent years of arguing that the typical worker in the US doesn’t gain from productivity growth.</a:t>
            </a:r>
          </a:p>
        </p:txBody>
      </p:sp>
      <p:sp>
        <p:nvSpPr>
          <p:cNvPr id="4" name="Slide Number Placeholder 3"/>
          <p:cNvSpPr>
            <a:spLocks noGrp="1"/>
          </p:cNvSpPr>
          <p:nvPr>
            <p:ph type="sldNum" sz="quarter" idx="5"/>
          </p:nvPr>
        </p:nvSpPr>
        <p:spPr/>
        <p:txBody>
          <a:bodyPr/>
          <a:lstStyle/>
          <a:p>
            <a:fld id="{791CE08B-690F-4802-B807-C4C74D82A87B}" type="slidenum">
              <a:rPr lang="en-GB" smtClean="0"/>
              <a:t>8</a:t>
            </a:fld>
            <a:endParaRPr lang="en-GB"/>
          </a:p>
        </p:txBody>
      </p:sp>
    </p:spTree>
    <p:extLst>
      <p:ext uri="{BB962C8B-B14F-4D97-AF65-F5344CB8AC3E}">
        <p14:creationId xmlns:p14="http://schemas.microsoft.com/office/powerpoint/2010/main" val="172940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sentiment was echoed most famously by Joe Biden: in 2024, he said in a speech:</a:t>
            </a:r>
          </a:p>
          <a:p>
            <a:endParaRPr lang="en-GB" dirty="0"/>
          </a:p>
          <a:p>
            <a:r>
              <a:rPr lang="en-GB" dirty="0"/>
              <a:t>These opposing views are important. If it really is the case that extra productivity is not transmitted to wage growth, then the UK government and many academics must rethink the predominant policy proposals set out to increase standards of living.</a:t>
            </a:r>
          </a:p>
          <a:p>
            <a:endParaRPr lang="en-GB" dirty="0"/>
          </a:p>
          <a:p>
            <a:r>
              <a:rPr lang="en-GB" dirty="0"/>
              <a:t>It’s clear that this question has raised a lot of eyebrows, and it needs a clear and robust answer, to either ease concerns or urge policymakers to change course.</a:t>
            </a:r>
          </a:p>
        </p:txBody>
      </p:sp>
      <p:sp>
        <p:nvSpPr>
          <p:cNvPr id="4" name="Slide Number Placeholder 3"/>
          <p:cNvSpPr>
            <a:spLocks noGrp="1"/>
          </p:cNvSpPr>
          <p:nvPr>
            <p:ph type="sldNum" sz="quarter" idx="5"/>
          </p:nvPr>
        </p:nvSpPr>
        <p:spPr/>
        <p:txBody>
          <a:bodyPr/>
          <a:lstStyle/>
          <a:p>
            <a:fld id="{791CE08B-690F-4802-B807-C4C74D82A87B}" type="slidenum">
              <a:rPr lang="en-GB" smtClean="0"/>
              <a:t>9</a:t>
            </a:fld>
            <a:endParaRPr lang="en-GB"/>
          </a:p>
        </p:txBody>
      </p:sp>
    </p:spTree>
    <p:extLst>
      <p:ext uri="{BB962C8B-B14F-4D97-AF65-F5344CB8AC3E}">
        <p14:creationId xmlns:p14="http://schemas.microsoft.com/office/powerpoint/2010/main" val="378833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true that standard of living means something slightly different from wages, however I am taking median wages to be a good estimate for living standards.</a:t>
            </a:r>
          </a:p>
          <a:p>
            <a:endParaRPr lang="en-GB" dirty="0"/>
          </a:p>
          <a:p>
            <a:r>
              <a:rPr lang="en-GB" dirty="0"/>
              <a:t>Gross earnings are slightly different from labour compensation, and in an effort to ease confusion, all three income measurements will be examined as dependent variables.</a:t>
            </a:r>
          </a:p>
        </p:txBody>
      </p:sp>
      <p:sp>
        <p:nvSpPr>
          <p:cNvPr id="4" name="Slide Number Placeholder 3"/>
          <p:cNvSpPr>
            <a:spLocks noGrp="1"/>
          </p:cNvSpPr>
          <p:nvPr>
            <p:ph type="sldNum" sz="quarter" idx="5"/>
          </p:nvPr>
        </p:nvSpPr>
        <p:spPr/>
        <p:txBody>
          <a:bodyPr/>
          <a:lstStyle/>
          <a:p>
            <a:fld id="{791CE08B-690F-4802-B807-C4C74D82A87B}" type="slidenum">
              <a:rPr lang="en-GB" smtClean="0"/>
              <a:t>10</a:t>
            </a:fld>
            <a:endParaRPr lang="en-GB"/>
          </a:p>
        </p:txBody>
      </p:sp>
    </p:spTree>
    <p:extLst>
      <p:ext uri="{BB962C8B-B14F-4D97-AF65-F5344CB8AC3E}">
        <p14:creationId xmlns:p14="http://schemas.microsoft.com/office/powerpoint/2010/main" val="141093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my own analysis, this is the state of productivity-pay divergence in the UK since 1997.</a:t>
            </a:r>
          </a:p>
          <a:p>
            <a:r>
              <a:rPr lang="en-GB" dirty="0"/>
              <a:t>This time series looks at hourly median gross earnings against labour productivity. We can see that both clearly diverged in 2010, with productivity flatlining and real median wages falling.</a:t>
            </a:r>
          </a:p>
        </p:txBody>
      </p:sp>
      <p:sp>
        <p:nvSpPr>
          <p:cNvPr id="4" name="Slide Number Placeholder 3"/>
          <p:cNvSpPr>
            <a:spLocks noGrp="1"/>
          </p:cNvSpPr>
          <p:nvPr>
            <p:ph type="sldNum" sz="quarter" idx="5"/>
          </p:nvPr>
        </p:nvSpPr>
        <p:spPr/>
        <p:txBody>
          <a:bodyPr/>
          <a:lstStyle/>
          <a:p>
            <a:fld id="{791CE08B-690F-4802-B807-C4C74D82A87B}" type="slidenum">
              <a:rPr lang="en-GB" smtClean="0"/>
              <a:t>13</a:t>
            </a:fld>
            <a:endParaRPr lang="en-GB"/>
          </a:p>
        </p:txBody>
      </p:sp>
    </p:spTree>
    <p:extLst>
      <p:ext uri="{BB962C8B-B14F-4D97-AF65-F5344CB8AC3E}">
        <p14:creationId xmlns:p14="http://schemas.microsoft.com/office/powerpoint/2010/main" val="2098153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D89C-9268-B2A5-9344-7352C4BB7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D8072E-AE27-B4D0-6086-91DB1C42F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7638F3-A34E-1DB5-9861-1AA2457B2F3F}"/>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3F197440-4CC5-3D02-14B9-88BF44AD3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FA490-C0F0-AC17-444D-81C1468BEE3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33073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7C20-BA51-BC45-201D-5A76E43F8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FEBB47-B7E8-F31D-0947-2E622D3F0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EF3283-02A8-891A-15D1-9818CDD9E30C}"/>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316AE4A5-D847-7B7E-5F15-3718CFE18C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5A6528-DD07-88D4-4B07-06CBC4EBAB68}"/>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11813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6B53D7-BBDD-9FE5-30BA-A6E9BA883C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6EF3EB-3C63-3DCA-ED3A-C478817FA4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F83EC6-56F2-971B-2B2D-A3B04D99B359}"/>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E89EF140-4EBB-7F7F-884D-806C0486F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310185-5F4C-0270-1424-E09F8C98AC0B}"/>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7222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FA35-6D08-A1C7-9B5C-08BE9B14F2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73CBEF-D8AC-AB6A-9D8A-4562BBBCC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277B00-1571-8F5E-7C8E-D3E43D787D80}"/>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452A4287-5DBB-1D7F-6D41-D472573A83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6F0FEF-C7F3-3331-D490-874050131087}"/>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66185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825-90CD-D426-B6CA-B81F3E1C2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4C4EC7-71FE-22E0-7161-495355D2A4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6ECD6-05BF-8BCD-5538-EF67E5DA2D9F}"/>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941F480E-D1A5-B5E8-621C-BC7971D0E8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3A9A05-9962-82ED-CE9F-3529187901A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06454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7E8E-D61D-E3B6-F5CD-89FD4F22EA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382DAA-1ECD-07CD-EEA4-8747218405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5DCD1E-9D15-1453-03AF-F825ECDAC0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FF779D-3912-3B4D-5286-F07AAD524308}"/>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6" name="Footer Placeholder 5">
            <a:extLst>
              <a:ext uri="{FF2B5EF4-FFF2-40B4-BE49-F238E27FC236}">
                <a16:creationId xmlns:a16="http://schemas.microsoft.com/office/drawing/2014/main" id="{61204C41-4584-5022-053A-3AB399890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297ADD-FFFE-BC0B-BB31-51763C3D4703}"/>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5892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D968-2CBD-8CCF-0334-EFBEA84B1E0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18FCA1-B443-F69D-B5C4-716522491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E0E3E-ECDF-338A-A6AD-62CA5F69B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C210F6-C4FB-3FDC-9857-D1819513C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07D259-32EE-1A95-A59C-DD139033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F247B9-9F50-AEC2-46B3-58124F155F1F}"/>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8" name="Footer Placeholder 7">
            <a:extLst>
              <a:ext uri="{FF2B5EF4-FFF2-40B4-BE49-F238E27FC236}">
                <a16:creationId xmlns:a16="http://schemas.microsoft.com/office/drawing/2014/main" id="{D22D73AC-8030-B5E9-66F5-B5535027C6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3EFA6F-710C-5D9C-89B2-72C028070BE2}"/>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596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0181-F38D-F8FD-4EDD-3646522DA3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7B53E57-1E68-3DE5-CF0C-21E434C7632D}"/>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4" name="Footer Placeholder 3">
            <a:extLst>
              <a:ext uri="{FF2B5EF4-FFF2-40B4-BE49-F238E27FC236}">
                <a16:creationId xmlns:a16="http://schemas.microsoft.com/office/drawing/2014/main" id="{47E91176-7BFD-91B7-56EB-B356CF9C7A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3A672E-01B2-2CD2-E91C-C0D79DBD84B1}"/>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767630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5D785-9F64-6C41-10EC-90E03D645112}"/>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3" name="Footer Placeholder 2">
            <a:extLst>
              <a:ext uri="{FF2B5EF4-FFF2-40B4-BE49-F238E27FC236}">
                <a16:creationId xmlns:a16="http://schemas.microsoft.com/office/drawing/2014/main" id="{36668DA3-B1EB-BAFB-0126-A2DEB179C0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4559EC5-3041-FE82-17D4-C6727824E155}"/>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69912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3026-9B60-5A7D-9FF1-C20B9D691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9504459-34B3-EA20-A1DB-4941DFE45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DF677C1-B8FE-2EB6-6006-90950856C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38737-4700-4728-CA2E-D259DDA94E8A}"/>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6" name="Footer Placeholder 5">
            <a:extLst>
              <a:ext uri="{FF2B5EF4-FFF2-40B4-BE49-F238E27FC236}">
                <a16:creationId xmlns:a16="http://schemas.microsoft.com/office/drawing/2014/main" id="{53B6298D-5668-6C9F-9F5B-AF09429A9B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2F2C61-8C13-F001-EE02-FD6088AA5BC6}"/>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2067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CC38-3364-9329-B3B1-AEEC3C247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E2AAEE-53C0-3851-BA9C-501CFF47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D95022F-EBCD-8F86-AF21-03B1B441F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AADE0-43A4-2D09-31E1-89F9EF01870E}"/>
              </a:ext>
            </a:extLst>
          </p:cNvPr>
          <p:cNvSpPr>
            <a:spLocks noGrp="1"/>
          </p:cNvSpPr>
          <p:nvPr>
            <p:ph type="dt" sz="half" idx="10"/>
          </p:nvPr>
        </p:nvSpPr>
        <p:spPr/>
        <p:txBody>
          <a:bodyPr/>
          <a:lstStyle/>
          <a:p>
            <a:fld id="{E0B13029-4527-461F-A48C-523152F7F9EB}" type="datetimeFigureOut">
              <a:rPr lang="en-GB" smtClean="0"/>
              <a:t>25/05/2025</a:t>
            </a:fld>
            <a:endParaRPr lang="en-GB"/>
          </a:p>
        </p:txBody>
      </p:sp>
      <p:sp>
        <p:nvSpPr>
          <p:cNvPr id="6" name="Footer Placeholder 5">
            <a:extLst>
              <a:ext uri="{FF2B5EF4-FFF2-40B4-BE49-F238E27FC236}">
                <a16:creationId xmlns:a16="http://schemas.microsoft.com/office/drawing/2014/main" id="{E3533DEE-8ECA-5E74-5369-ACA64FA43A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968569-91DF-8F1D-EF47-03590923E709}"/>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90913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D2223-4F9C-9CE8-64BC-D594E4416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EACFD7-F911-BE26-30D2-AB92CB8B4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AFB3A-F6B0-F479-0A3F-B09CDF825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B13029-4527-461F-A48C-523152F7F9EB}" type="datetimeFigureOut">
              <a:rPr lang="en-GB" smtClean="0"/>
              <a:t>25/05/2025</a:t>
            </a:fld>
            <a:endParaRPr lang="en-GB"/>
          </a:p>
        </p:txBody>
      </p:sp>
      <p:sp>
        <p:nvSpPr>
          <p:cNvPr id="5" name="Footer Placeholder 4">
            <a:extLst>
              <a:ext uri="{FF2B5EF4-FFF2-40B4-BE49-F238E27FC236}">
                <a16:creationId xmlns:a16="http://schemas.microsoft.com/office/drawing/2014/main" id="{FCA3BAC2-672A-4805-0D36-4E84A7C53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613903-A65B-5C6A-A02F-7FAB97313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C8F9A6-A215-4C49-B9C4-B123BADDF372}" type="slidenum">
              <a:rPr lang="en-GB" smtClean="0"/>
              <a:t>‹#›</a:t>
            </a:fld>
            <a:endParaRPr lang="en-GB"/>
          </a:p>
        </p:txBody>
      </p:sp>
    </p:spTree>
    <p:extLst>
      <p:ext uri="{BB962C8B-B14F-4D97-AF65-F5344CB8AC3E}">
        <p14:creationId xmlns:p14="http://schemas.microsoft.com/office/powerpoint/2010/main" val="355009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49.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A6024A-11AB-A8EE-8BE2-84D7152642EE}"/>
              </a:ext>
            </a:extLst>
          </p:cNvPr>
          <p:cNvSpPr txBox="1"/>
          <p:nvPr/>
        </p:nvSpPr>
        <p:spPr>
          <a:xfrm>
            <a:off x="2226209" y="1370617"/>
            <a:ext cx="7739581" cy="2123658"/>
          </a:xfrm>
          <a:prstGeom prst="rect">
            <a:avLst/>
          </a:prstGeom>
          <a:noFill/>
        </p:spPr>
        <p:txBody>
          <a:bodyPr wrap="square">
            <a:spAutoFit/>
          </a:bodyPr>
          <a:lstStyle/>
          <a:p>
            <a:pPr algn="ctr">
              <a:spcAft>
                <a:spcPts val="400"/>
              </a:spcAft>
            </a:pPr>
            <a:r>
              <a:rPr lang="en-GB" sz="44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How has the relationship between pay and productivity in the UK transformed in recent decades?</a:t>
            </a:r>
          </a:p>
        </p:txBody>
      </p:sp>
      <p:sp>
        <p:nvSpPr>
          <p:cNvPr id="6" name="TextBox 5">
            <a:extLst>
              <a:ext uri="{FF2B5EF4-FFF2-40B4-BE49-F238E27FC236}">
                <a16:creationId xmlns:a16="http://schemas.microsoft.com/office/drawing/2014/main" id="{DC48E266-A548-94B6-ECBA-F52D95915783}"/>
              </a:ext>
            </a:extLst>
          </p:cNvPr>
          <p:cNvSpPr txBox="1"/>
          <p:nvPr/>
        </p:nvSpPr>
        <p:spPr>
          <a:xfrm>
            <a:off x="2382192" y="3694330"/>
            <a:ext cx="7427613" cy="954107"/>
          </a:xfrm>
          <a:prstGeom prst="rect">
            <a:avLst/>
          </a:prstGeom>
          <a:noFill/>
        </p:spPr>
        <p:txBody>
          <a:bodyPr wrap="square">
            <a:spAutoFit/>
          </a:bodyPr>
          <a:lstStyle/>
          <a:p>
            <a:pPr algn="ctr">
              <a:spcAft>
                <a:spcPts val="400"/>
              </a:spcAft>
            </a:pPr>
            <a:r>
              <a:rPr lang="en-GB"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study on the commonly held belief that greater productivity will translate to greater living standards.</a:t>
            </a:r>
          </a:p>
        </p:txBody>
      </p:sp>
    </p:spTree>
    <p:extLst>
      <p:ext uri="{BB962C8B-B14F-4D97-AF65-F5344CB8AC3E}">
        <p14:creationId xmlns:p14="http://schemas.microsoft.com/office/powerpoint/2010/main" val="266051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67D7-F4A5-B89E-5957-28E030D0C95F}"/>
              </a:ext>
            </a:extLst>
          </p:cNvPr>
          <p:cNvSpPr>
            <a:spLocks noGrp="1"/>
          </p:cNvSpPr>
          <p:nvPr>
            <p:ph type="title"/>
          </p:nvPr>
        </p:nvSpPr>
        <p:spPr/>
        <p:txBody>
          <a:bodyPr>
            <a:normAutofit/>
          </a:bodyPr>
          <a:lstStyle/>
          <a:p>
            <a:r>
              <a:rPr lang="en-GB" dirty="0"/>
              <a:t>My study did not restrict its investigation to one income measurement.</a:t>
            </a:r>
          </a:p>
        </p:txBody>
      </p:sp>
      <p:sp>
        <p:nvSpPr>
          <p:cNvPr id="3" name="Content Placeholder 2">
            <a:extLst>
              <a:ext uri="{FF2B5EF4-FFF2-40B4-BE49-F238E27FC236}">
                <a16:creationId xmlns:a16="http://schemas.microsoft.com/office/drawing/2014/main" id="{EFD7FB0B-365F-395B-F52D-8F3EF6D49BB4}"/>
              </a:ext>
            </a:extLst>
          </p:cNvPr>
          <p:cNvSpPr>
            <a:spLocks noGrp="1"/>
          </p:cNvSpPr>
          <p:nvPr>
            <p:ph idx="1"/>
          </p:nvPr>
        </p:nvSpPr>
        <p:spPr>
          <a:xfrm>
            <a:off x="2635250" y="1952625"/>
            <a:ext cx="6921500" cy="4351338"/>
          </a:xfrm>
        </p:spPr>
        <p:txBody>
          <a:bodyPr>
            <a:normAutofit/>
          </a:bodyPr>
          <a:lstStyle/>
          <a:p>
            <a:pPr marL="0" indent="0" algn="ctr">
              <a:buNone/>
            </a:pPr>
            <a:r>
              <a:rPr lang="en-GB" sz="3600" b="1" dirty="0"/>
              <a:t>Median</a:t>
            </a:r>
            <a:r>
              <a:rPr lang="en-GB" sz="3600" dirty="0"/>
              <a:t> and </a:t>
            </a:r>
            <a:r>
              <a:rPr lang="en-GB" sz="3600" b="1" dirty="0"/>
              <a:t>mean </a:t>
            </a:r>
            <a:r>
              <a:rPr lang="en-GB" sz="3600" dirty="0"/>
              <a:t>gross earnings, and </a:t>
            </a:r>
            <a:r>
              <a:rPr lang="en-GB" sz="3600" b="1" dirty="0"/>
              <a:t>total labour compensation</a:t>
            </a:r>
            <a:r>
              <a:rPr lang="en-GB" sz="3600" dirty="0"/>
              <a:t>, are investigated with respect to productivity.</a:t>
            </a:r>
          </a:p>
          <a:p>
            <a:pPr marL="0" indent="0" algn="ctr">
              <a:buNone/>
            </a:pPr>
            <a:r>
              <a:rPr lang="en-GB" dirty="0"/>
              <a:t>The UK does not collect data on ‘production/non-supervisory’ worker pay, but this is approximated by the median gross earnings rate.</a:t>
            </a:r>
          </a:p>
        </p:txBody>
      </p:sp>
    </p:spTree>
    <p:extLst>
      <p:ext uri="{BB962C8B-B14F-4D97-AF65-F5344CB8AC3E}">
        <p14:creationId xmlns:p14="http://schemas.microsoft.com/office/powerpoint/2010/main" val="2977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ACD31AF-151B-F4B6-B230-B61CA6EDBAF0}"/>
              </a:ext>
            </a:extLst>
          </p:cNvPr>
          <p:cNvSpPr>
            <a:spLocks noGrp="1"/>
          </p:cNvSpPr>
          <p:nvPr>
            <p:ph type="title"/>
          </p:nvPr>
        </p:nvSpPr>
        <p:spPr>
          <a:xfrm>
            <a:off x="1014141" y="1450655"/>
            <a:ext cx="3932030" cy="3956690"/>
          </a:xfrm>
        </p:spPr>
        <p:txBody>
          <a:bodyPr anchor="ctr">
            <a:normAutofit/>
          </a:bodyPr>
          <a:lstStyle/>
          <a:p>
            <a:r>
              <a:rPr lang="en-GB" sz="5600">
                <a:solidFill>
                  <a:schemeClr val="bg1"/>
                </a:solidFill>
              </a:rPr>
              <a:t>Key Terminology</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D0A92D-AA95-0C85-1B20-645BDFF962F3}"/>
              </a:ext>
            </a:extLst>
          </p:cNvPr>
          <p:cNvSpPr>
            <a:spLocks noGrp="1"/>
          </p:cNvSpPr>
          <p:nvPr>
            <p:ph idx="1"/>
          </p:nvPr>
        </p:nvSpPr>
        <p:spPr>
          <a:xfrm>
            <a:off x="6096000" y="1108061"/>
            <a:ext cx="5008901" cy="4571972"/>
          </a:xfrm>
        </p:spPr>
        <p:txBody>
          <a:bodyPr anchor="ctr">
            <a:normAutofit/>
          </a:bodyPr>
          <a:lstStyle/>
          <a:p>
            <a:r>
              <a:rPr lang="en-GB" sz="2000" dirty="0">
                <a:solidFill>
                  <a:schemeClr val="bg1"/>
                </a:solidFill>
              </a:rPr>
              <a:t>Gross Earnings vs. Labour Compensation?</a:t>
            </a:r>
          </a:p>
          <a:p>
            <a:pPr lvl="1"/>
            <a:r>
              <a:rPr lang="en-GB" sz="2000" dirty="0">
                <a:solidFill>
                  <a:schemeClr val="bg1"/>
                </a:solidFill>
              </a:rPr>
              <a:t>Gross earnings designates untaxed income.</a:t>
            </a:r>
          </a:p>
          <a:p>
            <a:pPr lvl="1"/>
            <a:r>
              <a:rPr lang="en-GB" sz="2000" dirty="0">
                <a:solidFill>
                  <a:schemeClr val="bg1"/>
                </a:solidFill>
              </a:rPr>
              <a:t>Labour Compensation includes gross earnings, plus non-wage benefits, such as bonuses and pension contributions.</a:t>
            </a:r>
          </a:p>
        </p:txBody>
      </p:sp>
    </p:spTree>
    <p:extLst>
      <p:ext uri="{BB962C8B-B14F-4D97-AF65-F5344CB8AC3E}">
        <p14:creationId xmlns:p14="http://schemas.microsoft.com/office/powerpoint/2010/main" val="3682521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lant growing in the gaps of a path">
            <a:extLst>
              <a:ext uri="{FF2B5EF4-FFF2-40B4-BE49-F238E27FC236}">
                <a16:creationId xmlns:a16="http://schemas.microsoft.com/office/drawing/2014/main" id="{0D198EC6-4D99-99CF-9E5E-5E1A0AF4CBA2}"/>
              </a:ext>
            </a:extLst>
          </p:cNvPr>
          <p:cNvPicPr>
            <a:picLocks noChangeAspect="1"/>
          </p:cNvPicPr>
          <p:nvPr/>
        </p:nvPicPr>
        <p:blipFill>
          <a:blip r:embed="rId2">
            <a:alphaModFix amt="60000"/>
          </a:blip>
          <a:srcRect t="4627" b="9495"/>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4546B914-D47D-3344-6560-529577C00AEB}"/>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Policy Climate</a:t>
            </a:r>
          </a:p>
        </p:txBody>
      </p:sp>
    </p:spTree>
    <p:extLst>
      <p:ext uri="{BB962C8B-B14F-4D97-AF65-F5344CB8AC3E}">
        <p14:creationId xmlns:p14="http://schemas.microsoft.com/office/powerpoint/2010/main" val="168237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FA2174D-77A4-F151-B072-2A1E35743FD5}"/>
              </a:ext>
            </a:extLst>
          </p:cNvPr>
          <p:cNvGraphicFramePr>
            <a:graphicFrameLocks/>
          </p:cNvGraphicFramePr>
          <p:nvPr>
            <p:extLst>
              <p:ext uri="{D42A27DB-BD31-4B8C-83A1-F6EECF244321}">
                <p14:modId xmlns:p14="http://schemas.microsoft.com/office/powerpoint/2010/main" val="2717728836"/>
              </p:ext>
            </p:extLst>
          </p:nvPr>
        </p:nvGraphicFramePr>
        <p:xfrm>
          <a:off x="5138422" y="967227"/>
          <a:ext cx="6817356" cy="4923546"/>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4B284A27-BFC2-E325-E9BD-CED9F7401933}"/>
              </a:ext>
            </a:extLst>
          </p:cNvPr>
          <p:cNvSpPr>
            <a:spLocks noGrp="1"/>
          </p:cNvSpPr>
          <p:nvPr>
            <p:ph type="title"/>
          </p:nvPr>
        </p:nvSpPr>
        <p:spPr>
          <a:xfrm>
            <a:off x="208278" y="1820154"/>
            <a:ext cx="5300978" cy="2184400"/>
          </a:xfrm>
        </p:spPr>
        <p:txBody>
          <a:bodyPr>
            <a:noAutofit/>
          </a:bodyPr>
          <a:lstStyle/>
          <a:p>
            <a:r>
              <a:rPr lang="en-GB" b="1" dirty="0"/>
              <a:t>The state of productivity-pay divergence in the UK</a:t>
            </a:r>
            <a:endParaRPr lang="en-GB" dirty="0"/>
          </a:p>
        </p:txBody>
      </p:sp>
      <p:sp>
        <p:nvSpPr>
          <p:cNvPr id="9" name="TextBox 8">
            <a:extLst>
              <a:ext uri="{FF2B5EF4-FFF2-40B4-BE49-F238E27FC236}">
                <a16:creationId xmlns:a16="http://schemas.microsoft.com/office/drawing/2014/main" id="{04B213A0-BBB9-8C06-1D4F-72D7F64792E3}"/>
              </a:ext>
            </a:extLst>
          </p:cNvPr>
          <p:cNvSpPr txBox="1"/>
          <p:nvPr/>
        </p:nvSpPr>
        <p:spPr>
          <a:xfrm>
            <a:off x="208278" y="3750809"/>
            <a:ext cx="4930144" cy="1077218"/>
          </a:xfrm>
          <a:prstGeom prst="rect">
            <a:avLst/>
          </a:prstGeom>
          <a:noFill/>
        </p:spPr>
        <p:txBody>
          <a:bodyPr wrap="square">
            <a:spAutoFit/>
          </a:bodyPr>
          <a:lstStyle/>
          <a:p>
            <a:pPr algn="r"/>
            <a:r>
              <a:rPr lang="en-GB" sz="3200" dirty="0"/>
              <a:t>Looking at </a:t>
            </a:r>
            <a:r>
              <a:rPr lang="en-GB" sz="3200" b="1" dirty="0"/>
              <a:t>hourly median gross earnings</a:t>
            </a:r>
            <a:r>
              <a:rPr lang="en-GB" sz="3200" dirty="0"/>
              <a:t>.</a:t>
            </a:r>
          </a:p>
        </p:txBody>
      </p:sp>
    </p:spTree>
    <p:extLst>
      <p:ext uri="{BB962C8B-B14F-4D97-AF65-F5344CB8AC3E}">
        <p14:creationId xmlns:p14="http://schemas.microsoft.com/office/powerpoint/2010/main" val="399666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0B5849-BC57-25DD-187E-127480E58CE7}"/>
              </a:ext>
            </a:extLst>
          </p:cNvPr>
          <p:cNvSpPr>
            <a:spLocks noGrp="1"/>
          </p:cNvSpPr>
          <p:nvPr>
            <p:ph type="title"/>
          </p:nvPr>
        </p:nvSpPr>
        <p:spPr>
          <a:xfrm>
            <a:off x="536205" y="1807992"/>
            <a:ext cx="4058922" cy="2184400"/>
          </a:xfrm>
        </p:spPr>
        <p:txBody>
          <a:bodyPr>
            <a:noAutofit/>
          </a:bodyPr>
          <a:lstStyle/>
          <a:p>
            <a:r>
              <a:rPr lang="en-GB" sz="3600" b="1" dirty="0"/>
              <a:t>The state of productivity-pay divergence in the UK</a:t>
            </a:r>
            <a:endParaRPr lang="en-GB" sz="3600" dirty="0"/>
          </a:p>
        </p:txBody>
      </p:sp>
      <p:sp>
        <p:nvSpPr>
          <p:cNvPr id="6" name="TextBox 5">
            <a:extLst>
              <a:ext uri="{FF2B5EF4-FFF2-40B4-BE49-F238E27FC236}">
                <a16:creationId xmlns:a16="http://schemas.microsoft.com/office/drawing/2014/main" id="{A7CD7826-F079-AB48-334A-2EF9F10B158E}"/>
              </a:ext>
            </a:extLst>
          </p:cNvPr>
          <p:cNvSpPr txBox="1"/>
          <p:nvPr/>
        </p:nvSpPr>
        <p:spPr>
          <a:xfrm>
            <a:off x="754378" y="3957808"/>
            <a:ext cx="3622577" cy="830997"/>
          </a:xfrm>
          <a:prstGeom prst="rect">
            <a:avLst/>
          </a:prstGeom>
          <a:noFill/>
        </p:spPr>
        <p:txBody>
          <a:bodyPr wrap="square">
            <a:spAutoFit/>
          </a:bodyPr>
          <a:lstStyle/>
          <a:p>
            <a:pPr algn="r"/>
            <a:r>
              <a:rPr lang="en-GB" sz="2400" dirty="0"/>
              <a:t>Looking at </a:t>
            </a:r>
            <a:r>
              <a:rPr lang="en-GB" sz="2400" b="1" dirty="0"/>
              <a:t>all income types</a:t>
            </a:r>
            <a:r>
              <a:rPr lang="en-GB" sz="2400" dirty="0"/>
              <a:t>.</a:t>
            </a:r>
          </a:p>
        </p:txBody>
      </p:sp>
      <p:graphicFrame>
        <p:nvGraphicFramePr>
          <p:cNvPr id="7" name="Chart 6">
            <a:extLst>
              <a:ext uri="{FF2B5EF4-FFF2-40B4-BE49-F238E27FC236}">
                <a16:creationId xmlns:a16="http://schemas.microsoft.com/office/drawing/2014/main" id="{6B6859FD-2552-4F8B-82BE-7BAA33603834}"/>
              </a:ext>
            </a:extLst>
          </p:cNvPr>
          <p:cNvGraphicFramePr>
            <a:graphicFrameLocks/>
          </p:cNvGraphicFramePr>
          <p:nvPr>
            <p:extLst>
              <p:ext uri="{D42A27DB-BD31-4B8C-83A1-F6EECF244321}">
                <p14:modId xmlns:p14="http://schemas.microsoft.com/office/powerpoint/2010/main" val="1469875837"/>
              </p:ext>
            </p:extLst>
          </p:nvPr>
        </p:nvGraphicFramePr>
        <p:xfrm>
          <a:off x="4143375" y="454818"/>
          <a:ext cx="8705850" cy="59483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310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Three neatly stacked books">
            <a:extLst>
              <a:ext uri="{FF2B5EF4-FFF2-40B4-BE49-F238E27FC236}">
                <a16:creationId xmlns:a16="http://schemas.microsoft.com/office/drawing/2014/main" id="{7711C081-ED7C-DCD1-7E99-FAA2D2D5E676}"/>
              </a:ext>
            </a:extLst>
          </p:cNvPr>
          <p:cNvPicPr>
            <a:picLocks noChangeAspect="1"/>
          </p:cNvPicPr>
          <p:nvPr/>
        </p:nvPicPr>
        <p:blipFill>
          <a:blip r:embed="rId3">
            <a:alphaModFix amt="60000"/>
          </a:blip>
          <a:srcRect t="14609" b="1122"/>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EB7E4574-CE6E-0CE9-F6B2-81FFF159550A}"/>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7600" dirty="0">
                <a:solidFill>
                  <a:srgbClr val="FFFFFF"/>
                </a:solidFill>
              </a:rPr>
              <a:t>Existing Academic Literature on the UK’s pay-productivity gap</a:t>
            </a:r>
          </a:p>
        </p:txBody>
      </p:sp>
    </p:spTree>
    <p:extLst>
      <p:ext uri="{BB962C8B-B14F-4D97-AF65-F5344CB8AC3E}">
        <p14:creationId xmlns:p14="http://schemas.microsoft.com/office/powerpoint/2010/main" val="196335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1E65-F9EF-DB99-76BD-C1CDED947559}"/>
              </a:ext>
            </a:extLst>
          </p:cNvPr>
          <p:cNvSpPr>
            <a:spLocks noGrp="1"/>
          </p:cNvSpPr>
          <p:nvPr>
            <p:ph type="title"/>
          </p:nvPr>
        </p:nvSpPr>
        <p:spPr/>
        <p:txBody>
          <a:bodyPr/>
          <a:lstStyle/>
          <a:p>
            <a:r>
              <a:rPr lang="en-GB" dirty="0"/>
              <a:t>Divergence of Pay and Productivity</a:t>
            </a:r>
          </a:p>
        </p:txBody>
      </p:sp>
      <p:sp>
        <p:nvSpPr>
          <p:cNvPr id="3" name="Content Placeholder 2">
            <a:extLst>
              <a:ext uri="{FF2B5EF4-FFF2-40B4-BE49-F238E27FC236}">
                <a16:creationId xmlns:a16="http://schemas.microsoft.com/office/drawing/2014/main" id="{DA6035A3-A126-FB0C-0E64-0B191EEC3024}"/>
              </a:ext>
            </a:extLst>
          </p:cNvPr>
          <p:cNvSpPr>
            <a:spLocks noGrp="1"/>
          </p:cNvSpPr>
          <p:nvPr>
            <p:ph idx="1"/>
          </p:nvPr>
        </p:nvSpPr>
        <p:spPr/>
        <p:txBody>
          <a:bodyPr>
            <a:normAutofit/>
          </a:bodyPr>
          <a:lstStyle/>
          <a:p>
            <a:r>
              <a:rPr lang="en-GB" sz="2400" dirty="0"/>
              <a:t>Divergence is mainly due to a rise in income inequality. (Pessoa &amp; Van Reenen, 2013; Teichgraber &amp; Van Reenen, 2021)</a:t>
            </a:r>
          </a:p>
          <a:p>
            <a:pPr marL="0" indent="0">
              <a:buNone/>
            </a:pPr>
            <a:endParaRPr lang="en-GB" sz="2400" dirty="0"/>
          </a:p>
          <a:p>
            <a:r>
              <a:rPr lang="en-GB" sz="2400" dirty="0"/>
              <a:t>1% increase in productivity leads to </a:t>
            </a:r>
            <a:r>
              <a:rPr lang="en-GB" sz="2400" b="1" dirty="0"/>
              <a:t>either an </a:t>
            </a:r>
            <a:r>
              <a:rPr lang="en-GB" sz="2400" b="1" dirty="0">
                <a:solidFill>
                  <a:srgbClr val="FF0000"/>
                </a:solidFill>
              </a:rPr>
              <a:t>insignificant</a:t>
            </a:r>
            <a:r>
              <a:rPr lang="en-GB" sz="2400" b="1" dirty="0"/>
              <a:t>, </a:t>
            </a:r>
            <a:r>
              <a:rPr lang="en-GB" sz="2400" b="1" dirty="0">
                <a:solidFill>
                  <a:srgbClr val="FF0000"/>
                </a:solidFill>
              </a:rPr>
              <a:t>0.151%</a:t>
            </a:r>
            <a:r>
              <a:rPr lang="en-GB" sz="2400" b="1" dirty="0"/>
              <a:t>, and </a:t>
            </a:r>
            <a:r>
              <a:rPr lang="en-GB" sz="2400" b="1" dirty="0">
                <a:solidFill>
                  <a:srgbClr val="FF0000"/>
                </a:solidFill>
              </a:rPr>
              <a:t>0.225%</a:t>
            </a:r>
            <a:r>
              <a:rPr lang="en-GB" sz="2400" b="1" dirty="0"/>
              <a:t> increase in median wages </a:t>
            </a:r>
            <a:r>
              <a:rPr lang="en-GB" sz="2400" dirty="0"/>
              <a:t>at the firm, industry, and local labour market levels, respectively. (</a:t>
            </a:r>
            <a:r>
              <a:rPr lang="en-GB" sz="2400" dirty="0" err="1"/>
              <a:t>Ciarli</a:t>
            </a:r>
            <a:r>
              <a:rPr lang="en-GB" sz="2400" dirty="0"/>
              <a:t>, Salgado &amp; Savona, 2018)</a:t>
            </a:r>
          </a:p>
          <a:p>
            <a:r>
              <a:rPr lang="en-GB" sz="2400" dirty="0"/>
              <a:t>A </a:t>
            </a:r>
            <a:r>
              <a:rPr lang="en-GB" sz="2400" b="1" dirty="0">
                <a:solidFill>
                  <a:srgbClr val="FF0000"/>
                </a:solidFill>
              </a:rPr>
              <a:t>1% </a:t>
            </a:r>
            <a:r>
              <a:rPr lang="en-GB" sz="2400" b="1" dirty="0"/>
              <a:t>increase in productivity led to a </a:t>
            </a:r>
            <a:r>
              <a:rPr lang="en-GB" sz="2400" b="1" dirty="0">
                <a:solidFill>
                  <a:srgbClr val="FF0000"/>
                </a:solidFill>
              </a:rPr>
              <a:t>0.35% </a:t>
            </a:r>
            <a:r>
              <a:rPr lang="en-GB" sz="2400" b="1" dirty="0"/>
              <a:t>and </a:t>
            </a:r>
            <a:r>
              <a:rPr lang="en-GB" sz="2400" b="1" dirty="0">
                <a:solidFill>
                  <a:srgbClr val="FF0000"/>
                </a:solidFill>
              </a:rPr>
              <a:t>0.26% </a:t>
            </a:r>
            <a:r>
              <a:rPr lang="en-GB" sz="2400" b="1" dirty="0"/>
              <a:t>increase in median wages</a:t>
            </a:r>
            <a:r>
              <a:rPr lang="en-GB" sz="2400" dirty="0"/>
              <a:t>, across a 5-year and 10-year time horizon, respectively. (</a:t>
            </a:r>
            <a:r>
              <a:rPr lang="en-GB" sz="2400" dirty="0" err="1"/>
              <a:t>Ciarli</a:t>
            </a:r>
            <a:r>
              <a:rPr lang="en-GB" sz="2400" dirty="0"/>
              <a:t>, Di Ubaldo &amp; Savona, 2021)</a:t>
            </a:r>
          </a:p>
          <a:p>
            <a:endParaRPr lang="en-GB" sz="2400" dirty="0"/>
          </a:p>
          <a:p>
            <a:endParaRPr lang="en-GB" sz="2400" dirty="0"/>
          </a:p>
          <a:p>
            <a:endParaRPr lang="en-GB" sz="2400" dirty="0"/>
          </a:p>
          <a:p>
            <a:endParaRPr lang="en-GB" sz="2400" dirty="0"/>
          </a:p>
        </p:txBody>
      </p:sp>
      <p:sp>
        <p:nvSpPr>
          <p:cNvPr id="4" name="Rectangle 3">
            <a:extLst>
              <a:ext uri="{FF2B5EF4-FFF2-40B4-BE49-F238E27FC236}">
                <a16:creationId xmlns:a16="http://schemas.microsoft.com/office/drawing/2014/main" id="{35F140DE-92A8-A41B-FB75-7A64A378A7D2}"/>
              </a:ext>
            </a:extLst>
          </p:cNvPr>
          <p:cNvSpPr/>
          <p:nvPr/>
        </p:nvSpPr>
        <p:spPr>
          <a:xfrm>
            <a:off x="838200" y="1825626"/>
            <a:ext cx="10685443" cy="807406"/>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BDE99D7-AFC8-4F37-91B7-0BC651192803}"/>
              </a:ext>
            </a:extLst>
          </p:cNvPr>
          <p:cNvSpPr/>
          <p:nvPr/>
        </p:nvSpPr>
        <p:spPr>
          <a:xfrm>
            <a:off x="838199" y="3007605"/>
            <a:ext cx="10685443" cy="230252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17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FD42-8744-315E-BB97-3D003A18440A}"/>
              </a:ext>
            </a:extLst>
          </p:cNvPr>
          <p:cNvSpPr>
            <a:spLocks noGrp="1"/>
          </p:cNvSpPr>
          <p:nvPr>
            <p:ph type="title"/>
          </p:nvPr>
        </p:nvSpPr>
        <p:spPr>
          <a:xfrm>
            <a:off x="6823878" y="741391"/>
            <a:ext cx="4491821" cy="1616203"/>
          </a:xfrm>
        </p:spPr>
        <p:txBody>
          <a:bodyPr anchor="b">
            <a:normAutofit/>
          </a:bodyPr>
          <a:lstStyle/>
          <a:p>
            <a:r>
              <a:rPr lang="en-GB" sz="3200"/>
              <a:t>How can these problems be remedied for fuller analysis?</a:t>
            </a:r>
          </a:p>
        </p:txBody>
      </p:sp>
      <p:pic>
        <p:nvPicPr>
          <p:cNvPr id="15" name="Picture 14" descr="Magnifying glass showing decling performance">
            <a:extLst>
              <a:ext uri="{FF2B5EF4-FFF2-40B4-BE49-F238E27FC236}">
                <a16:creationId xmlns:a16="http://schemas.microsoft.com/office/drawing/2014/main" id="{50379E35-7FB3-E7B3-447F-48EA4E1749F2}"/>
              </a:ext>
            </a:extLst>
          </p:cNvPr>
          <p:cNvPicPr>
            <a:picLocks noChangeAspect="1"/>
          </p:cNvPicPr>
          <p:nvPr/>
        </p:nvPicPr>
        <p:blipFill>
          <a:blip r:embed="rId3"/>
          <a:srcRect l="5051" r="35615" b="-1"/>
          <a:stretch>
            <a:fillRect/>
          </a:stretch>
        </p:blipFill>
        <p:spPr>
          <a:xfrm>
            <a:off x="20" y="10"/>
            <a:ext cx="6095980" cy="6857990"/>
          </a:xfrm>
          <a:prstGeom prst="rect">
            <a:avLst/>
          </a:prstGeom>
        </p:spPr>
      </p:pic>
      <p:grpSp>
        <p:nvGrpSpPr>
          <p:cNvPr id="19" name="Group 1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 name="Rectangle 1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3">
            <a:extLst>
              <a:ext uri="{FF2B5EF4-FFF2-40B4-BE49-F238E27FC236}">
                <a16:creationId xmlns:a16="http://schemas.microsoft.com/office/drawing/2014/main" id="{3D759187-E6A9-CF97-A31B-BF692A04B5EA}"/>
              </a:ext>
            </a:extLst>
          </p:cNvPr>
          <p:cNvSpPr>
            <a:spLocks noGrp="1"/>
          </p:cNvSpPr>
          <p:nvPr>
            <p:ph idx="1"/>
          </p:nvPr>
        </p:nvSpPr>
        <p:spPr>
          <a:xfrm>
            <a:off x="6823878" y="2533476"/>
            <a:ext cx="4491820" cy="3669020"/>
          </a:xfrm>
        </p:spPr>
        <p:txBody>
          <a:bodyPr anchor="t">
            <a:normAutofit lnSpcReduction="10000"/>
          </a:bodyPr>
          <a:lstStyle/>
          <a:p>
            <a:r>
              <a:rPr lang="en-GB" sz="2400" dirty="0"/>
              <a:t>Incorporate </a:t>
            </a:r>
            <a:r>
              <a:rPr lang="en-GB" sz="2400" b="1" dirty="0"/>
              <a:t>lags</a:t>
            </a:r>
            <a:r>
              <a:rPr lang="en-GB" sz="2400" dirty="0"/>
              <a:t> and </a:t>
            </a:r>
            <a:r>
              <a:rPr lang="en-GB" sz="2400" b="1" dirty="0"/>
              <a:t>controls (inflation, unemployment)</a:t>
            </a:r>
            <a:r>
              <a:rPr lang="en-GB" sz="2400" dirty="0"/>
              <a:t> and perform </a:t>
            </a:r>
            <a:r>
              <a:rPr lang="en-GB" sz="2400" b="1" dirty="0"/>
              <a:t>quantitative analysis </a:t>
            </a:r>
            <a:r>
              <a:rPr lang="en-GB" sz="2400" dirty="0"/>
              <a:t>(Stansbury &amp; Summers, 2018; </a:t>
            </a:r>
            <a:r>
              <a:rPr lang="en-GB" sz="2400" dirty="0" err="1"/>
              <a:t>Pasimeni</a:t>
            </a:r>
            <a:r>
              <a:rPr lang="en-GB" sz="2400" dirty="0"/>
              <a:t>, 2018; </a:t>
            </a:r>
            <a:r>
              <a:rPr lang="en-GB" sz="2400" dirty="0" err="1"/>
              <a:t>Brocek</a:t>
            </a:r>
            <a:r>
              <a:rPr lang="en-GB" sz="2400" dirty="0"/>
              <a:t>, 2019; Nasir et al., 2022).</a:t>
            </a:r>
          </a:p>
          <a:p>
            <a:r>
              <a:rPr lang="en-GB" sz="2400" dirty="0"/>
              <a:t>Elasticities of </a:t>
            </a:r>
            <a:r>
              <a:rPr lang="en-GB" sz="2400" b="1" dirty="0"/>
              <a:t>0.72%</a:t>
            </a:r>
            <a:r>
              <a:rPr lang="en-GB" sz="2400" dirty="0"/>
              <a:t> (Stansbury &amp; Summers, 2018) and </a:t>
            </a:r>
            <a:r>
              <a:rPr lang="en-GB" sz="2400" b="1" dirty="0"/>
              <a:t>1.54%</a:t>
            </a:r>
            <a:r>
              <a:rPr lang="en-GB" sz="2400" dirty="0"/>
              <a:t> (</a:t>
            </a:r>
            <a:r>
              <a:rPr lang="en-GB" sz="2400" dirty="0" err="1"/>
              <a:t>Brocek</a:t>
            </a:r>
            <a:r>
              <a:rPr lang="en-GB" sz="2400" dirty="0"/>
              <a:t>, 2019) are found for </a:t>
            </a:r>
            <a:r>
              <a:rPr lang="en-GB" sz="2400" b="1" dirty="0"/>
              <a:t>median wages</a:t>
            </a:r>
            <a:r>
              <a:rPr lang="en-GB" sz="2400" dirty="0"/>
              <a:t>.</a:t>
            </a:r>
            <a:endParaRPr lang="en-US" sz="2400" dirty="0"/>
          </a:p>
        </p:txBody>
      </p:sp>
    </p:spTree>
    <p:extLst>
      <p:ext uri="{BB962C8B-B14F-4D97-AF65-F5344CB8AC3E}">
        <p14:creationId xmlns:p14="http://schemas.microsoft.com/office/powerpoint/2010/main" val="231209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BE280472-113F-4FFF-8140-F0793F86AEBC}"/>
              </a:ext>
            </a:extLst>
          </p:cNvPr>
          <p:cNvPicPr>
            <a:picLocks noChangeAspect="1"/>
          </p:cNvPicPr>
          <p:nvPr/>
        </p:nvPicPr>
        <p:blipFill>
          <a:blip r:embed="rId2">
            <a:alphaModFix amt="60000"/>
          </a:blip>
          <a:srcRect t="1511" b="1422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8BB8D569-0D79-D8B2-CB05-FA1962EB2091}"/>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dirty="0">
                <a:solidFill>
                  <a:srgbClr val="FFFFFF"/>
                </a:solidFill>
              </a:rPr>
              <a:t>Value Added</a:t>
            </a:r>
          </a:p>
        </p:txBody>
      </p:sp>
    </p:spTree>
    <p:extLst>
      <p:ext uri="{BB962C8B-B14F-4D97-AF65-F5344CB8AC3E}">
        <p14:creationId xmlns:p14="http://schemas.microsoft.com/office/powerpoint/2010/main" val="18733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8EAA-78FE-36C8-E5CF-1CD17249AFF0}"/>
              </a:ext>
            </a:extLst>
          </p:cNvPr>
          <p:cNvSpPr>
            <a:spLocks noGrp="1"/>
          </p:cNvSpPr>
          <p:nvPr>
            <p:ph type="title"/>
          </p:nvPr>
        </p:nvSpPr>
        <p:spPr>
          <a:xfrm>
            <a:off x="736600" y="339725"/>
            <a:ext cx="10515600" cy="1325563"/>
          </a:xfrm>
        </p:spPr>
        <p:txBody>
          <a:bodyPr/>
          <a:lstStyle/>
          <a:p>
            <a:r>
              <a:rPr lang="en-GB" dirty="0" err="1"/>
              <a:t>Brocek</a:t>
            </a:r>
            <a:r>
              <a:rPr lang="en-GB" dirty="0"/>
              <a:t> (2019) approaches a good level of analysis, however there are still problems.</a:t>
            </a:r>
          </a:p>
        </p:txBody>
      </p:sp>
      <p:sp>
        <p:nvSpPr>
          <p:cNvPr id="3" name="Content Placeholder 2">
            <a:extLst>
              <a:ext uri="{FF2B5EF4-FFF2-40B4-BE49-F238E27FC236}">
                <a16:creationId xmlns:a16="http://schemas.microsoft.com/office/drawing/2014/main" id="{7E2B099F-6AB5-F836-34C0-AF504C0DA673}"/>
              </a:ext>
            </a:extLst>
          </p:cNvPr>
          <p:cNvSpPr>
            <a:spLocks noGrp="1"/>
          </p:cNvSpPr>
          <p:nvPr>
            <p:ph idx="1"/>
          </p:nvPr>
        </p:nvSpPr>
        <p:spPr>
          <a:xfrm>
            <a:off x="482600" y="1825625"/>
            <a:ext cx="5613400" cy="4351338"/>
          </a:xfrm>
        </p:spPr>
        <p:txBody>
          <a:bodyPr>
            <a:normAutofit/>
          </a:bodyPr>
          <a:lstStyle/>
          <a:p>
            <a:r>
              <a:rPr lang="en-GB" dirty="0"/>
              <a:t>The timeframe only spans from </a:t>
            </a:r>
            <a:r>
              <a:rPr lang="en-GB" b="1" dirty="0">
                <a:solidFill>
                  <a:srgbClr val="FF0000"/>
                </a:solidFill>
              </a:rPr>
              <a:t>1999-2017</a:t>
            </a:r>
            <a:r>
              <a:rPr lang="en-GB" dirty="0"/>
              <a:t>,</a:t>
            </a:r>
          </a:p>
          <a:p>
            <a:pPr lvl="1"/>
            <a:r>
              <a:rPr lang="en-GB" dirty="0"/>
              <a:t>I expand to </a:t>
            </a:r>
            <a:r>
              <a:rPr lang="en-GB" b="1" dirty="0">
                <a:solidFill>
                  <a:schemeClr val="accent6"/>
                </a:solidFill>
              </a:rPr>
              <a:t>1997-2019</a:t>
            </a:r>
          </a:p>
          <a:p>
            <a:r>
              <a:rPr lang="en-GB" dirty="0" err="1"/>
              <a:t>Brocek</a:t>
            </a:r>
            <a:r>
              <a:rPr lang="en-GB" dirty="0"/>
              <a:t> (2019) does </a:t>
            </a:r>
            <a:r>
              <a:rPr lang="en-GB" b="1" dirty="0">
                <a:solidFill>
                  <a:srgbClr val="FF0000"/>
                </a:solidFill>
              </a:rPr>
              <a:t>not undergo </a:t>
            </a:r>
            <a:r>
              <a:rPr lang="en-GB" dirty="0"/>
              <a:t>any </a:t>
            </a:r>
            <a:r>
              <a:rPr lang="en-GB" b="1" dirty="0">
                <a:solidFill>
                  <a:schemeClr val="accent6"/>
                </a:solidFill>
              </a:rPr>
              <a:t>robustness checks</a:t>
            </a:r>
            <a:r>
              <a:rPr lang="en-GB" dirty="0"/>
              <a:t>,</a:t>
            </a:r>
          </a:p>
          <a:p>
            <a:r>
              <a:rPr lang="en-GB" b="1" dirty="0">
                <a:solidFill>
                  <a:srgbClr val="FF0000"/>
                </a:solidFill>
              </a:rPr>
              <a:t>Does not control for inflation</a:t>
            </a:r>
            <a:endParaRPr lang="en-GB" b="1" dirty="0">
              <a:solidFill>
                <a:schemeClr val="accent6"/>
              </a:solidFill>
            </a:endParaRPr>
          </a:p>
          <a:p>
            <a:r>
              <a:rPr lang="en-GB" b="1" dirty="0">
                <a:solidFill>
                  <a:srgbClr val="FF0000"/>
                </a:solidFill>
              </a:rPr>
              <a:t>Does not investigate </a:t>
            </a:r>
            <a:r>
              <a:rPr lang="en-GB" dirty="0">
                <a:solidFill>
                  <a:schemeClr val="accent6"/>
                </a:solidFill>
              </a:rPr>
              <a:t>mean wages </a:t>
            </a:r>
            <a:r>
              <a:rPr lang="en-GB" dirty="0"/>
              <a:t>or </a:t>
            </a:r>
            <a:r>
              <a:rPr lang="en-GB" dirty="0">
                <a:solidFill>
                  <a:schemeClr val="accent6"/>
                </a:solidFill>
              </a:rPr>
              <a:t>labour compensation </a:t>
            </a:r>
            <a:r>
              <a:rPr lang="en-GB" dirty="0"/>
              <a:t>as dependent variables.</a:t>
            </a:r>
          </a:p>
        </p:txBody>
      </p:sp>
      <p:pic>
        <p:nvPicPr>
          <p:cNvPr id="7170" name="Picture 2" descr="Chart 2">
            <a:extLst>
              <a:ext uri="{FF2B5EF4-FFF2-40B4-BE49-F238E27FC236}">
                <a16:creationId xmlns:a16="http://schemas.microsoft.com/office/drawing/2014/main" id="{895DD8B5-F7D2-9EAD-5E61-BBF0FB6E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5930900" cy="431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2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8058EF4C-DDD0-316E-BF98-4109E996598A}"/>
              </a:ext>
            </a:extLst>
          </p:cNvPr>
          <p:cNvSpPr/>
          <p:nvPr/>
        </p:nvSpPr>
        <p:spPr>
          <a:xfrm rot="4222090">
            <a:off x="5980146" y="42954"/>
            <a:ext cx="7848622" cy="5287324"/>
          </a:xfrm>
          <a:prstGeom prst="triangle">
            <a:avLst>
              <a:gd name="adj" fmla="val 32222"/>
            </a:avLst>
          </a:prstGeom>
          <a:blipFill dpi="0" rotWithShape="0">
            <a:blip r:embed="rId3"/>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A57789E-BB86-6F1B-A68C-268D80F53744}"/>
              </a:ext>
            </a:extLst>
          </p:cNvPr>
          <p:cNvGrpSpPr/>
          <p:nvPr/>
        </p:nvGrpSpPr>
        <p:grpSpPr>
          <a:xfrm>
            <a:off x="625191" y="508050"/>
            <a:ext cx="7332427" cy="4163725"/>
            <a:chOff x="688566" y="607638"/>
            <a:chExt cx="7332427" cy="4163725"/>
          </a:xfrm>
        </p:grpSpPr>
        <p:sp>
          <p:nvSpPr>
            <p:cNvPr id="5" name="TextBox 4">
              <a:extLst>
                <a:ext uri="{FF2B5EF4-FFF2-40B4-BE49-F238E27FC236}">
                  <a16:creationId xmlns:a16="http://schemas.microsoft.com/office/drawing/2014/main" id="{C110D321-9BC5-4A4A-A027-E1BB691C91BA}"/>
                </a:ext>
              </a:extLst>
            </p:cNvPr>
            <p:cNvSpPr txBox="1"/>
            <p:nvPr/>
          </p:nvSpPr>
          <p:spPr>
            <a:xfrm>
              <a:off x="688566" y="801045"/>
              <a:ext cx="7332427" cy="3970318"/>
            </a:xfrm>
            <a:prstGeom prst="rect">
              <a:avLst/>
            </a:prstGeom>
            <a:noFill/>
          </p:spPr>
          <p:txBody>
            <a:bodyPr wrap="square">
              <a:spAutoFit/>
            </a:bodyPr>
            <a:lstStyle/>
            <a:p>
              <a:pPr marL="457200" marR="457200">
                <a:spcAft>
                  <a:spcPts val="800"/>
                </a:spcAft>
              </a:pPr>
              <a:r>
                <a:rPr lang="en-GB" sz="3600" kern="100" dirty="0">
                  <a:effectLst/>
                  <a:latin typeface="Calibri" panose="020F0502020204030204" pitchFamily="34" charset="0"/>
                  <a:ea typeface="Calibri" panose="020F0502020204030204" pitchFamily="34" charset="0"/>
                  <a:cs typeface="Times New Roman" panose="02020603050405020304" pitchFamily="18" charset="0"/>
                </a:rPr>
                <a:t>Productivity isn’t everything, but, in the long run, it is almost everything. A country’s ability to improve its standard of living over time depends almost entirely on its ability to raise its output per worker.</a:t>
              </a:r>
            </a:p>
          </p:txBody>
        </p:sp>
        <p:sp>
          <p:nvSpPr>
            <p:cNvPr id="8" name="TextBox 7">
              <a:extLst>
                <a:ext uri="{FF2B5EF4-FFF2-40B4-BE49-F238E27FC236}">
                  <a16:creationId xmlns:a16="http://schemas.microsoft.com/office/drawing/2014/main" id="{320D15FE-66EB-F401-8999-C36AA9834DC8}"/>
                </a:ext>
              </a:extLst>
            </p:cNvPr>
            <p:cNvSpPr txBox="1"/>
            <p:nvPr/>
          </p:nvSpPr>
          <p:spPr>
            <a:xfrm>
              <a:off x="713966" y="607638"/>
              <a:ext cx="6432550" cy="1015663"/>
            </a:xfrm>
            <a:prstGeom prst="rect">
              <a:avLst/>
            </a:prstGeom>
            <a:noFill/>
          </p:spPr>
          <p:txBody>
            <a:bodyPr wrap="square">
              <a:spAutoFit/>
            </a:bodyPr>
            <a:lstStyle/>
            <a:p>
              <a:r>
                <a:rPr lang="en-GB" sz="60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p>
          </p:txBody>
        </p:sp>
      </p:grpSp>
      <p:sp>
        <p:nvSpPr>
          <p:cNvPr id="3" name="TextBox 2">
            <a:extLst>
              <a:ext uri="{FF2B5EF4-FFF2-40B4-BE49-F238E27FC236}">
                <a16:creationId xmlns:a16="http://schemas.microsoft.com/office/drawing/2014/main" id="{E9493866-F786-C5DA-AB5E-301FA79594C5}"/>
              </a:ext>
            </a:extLst>
          </p:cNvPr>
          <p:cNvSpPr txBox="1"/>
          <p:nvPr/>
        </p:nvSpPr>
        <p:spPr>
          <a:xfrm>
            <a:off x="797836" y="4653855"/>
            <a:ext cx="6517364" cy="954107"/>
          </a:xfrm>
          <a:prstGeom prst="rect">
            <a:avLst/>
          </a:prstGeom>
          <a:noFill/>
        </p:spPr>
        <p:txBody>
          <a:bodyPr wrap="square">
            <a:spAutoFit/>
          </a:bodyPr>
          <a:lstStyle/>
          <a:p>
            <a:pPr algn="r">
              <a:spcAft>
                <a:spcPts val="400"/>
              </a:spcAft>
            </a:pP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Paul Krugman, </a:t>
            </a:r>
            <a:r>
              <a:rPr lang="en-GB" sz="2800" i="1" kern="1400" spc="-50" dirty="0">
                <a:effectLst/>
                <a:latin typeface="Times New Roman" panose="02020603050405020304" pitchFamily="18" charset="0"/>
                <a:ea typeface="Times New Roman" panose="02020603050405020304" pitchFamily="18" charset="0"/>
                <a:cs typeface="Times New Roman" panose="02020603050405020304" pitchFamily="18" charset="0"/>
              </a:rPr>
              <a:t>The Age of Diminished Expectations</a:t>
            </a: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1990</a:t>
            </a:r>
          </a:p>
        </p:txBody>
      </p:sp>
    </p:spTree>
    <p:extLst>
      <p:ext uri="{BB962C8B-B14F-4D97-AF65-F5344CB8AC3E}">
        <p14:creationId xmlns:p14="http://schemas.microsoft.com/office/powerpoint/2010/main" val="17654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lue arrows pointing at a red button">
            <a:extLst>
              <a:ext uri="{FF2B5EF4-FFF2-40B4-BE49-F238E27FC236}">
                <a16:creationId xmlns:a16="http://schemas.microsoft.com/office/drawing/2014/main" id="{D7419311-4EED-E63E-3FB8-E3859294C931}"/>
              </a:ext>
            </a:extLst>
          </p:cNvPr>
          <p:cNvPicPr>
            <a:picLocks noChangeAspect="1"/>
          </p:cNvPicPr>
          <p:nvPr/>
        </p:nvPicPr>
        <p:blipFill>
          <a:blip r:embed="rId2">
            <a:alphaModFix amt="60000"/>
          </a:blip>
          <a:srcRect t="10826" b="4904"/>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5F45BBD4-86AF-3CC8-B007-0CE1DE7C98AD}"/>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dirty="0">
                <a:solidFill>
                  <a:srgbClr val="FFFFFF"/>
                </a:solidFill>
              </a:rPr>
              <a:t>Empirical Strategy</a:t>
            </a:r>
          </a:p>
        </p:txBody>
      </p:sp>
    </p:spTree>
    <p:extLst>
      <p:ext uri="{BB962C8B-B14F-4D97-AF65-F5344CB8AC3E}">
        <p14:creationId xmlns:p14="http://schemas.microsoft.com/office/powerpoint/2010/main" val="279619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70DF-A132-DCBE-E011-3FD009BC0AA0}"/>
              </a:ext>
            </a:extLst>
          </p:cNvPr>
          <p:cNvSpPr>
            <a:spLocks noGrp="1"/>
          </p:cNvSpPr>
          <p:nvPr>
            <p:ph type="title"/>
          </p:nvPr>
        </p:nvSpPr>
        <p:spPr/>
        <p:txBody>
          <a:bodyPr/>
          <a:lstStyle/>
          <a:p>
            <a:r>
              <a:rPr lang="en-GB" dirty="0"/>
              <a:t>Baseline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3CE07-3DC3-45CF-DFBA-B3766156CD57}"/>
                  </a:ext>
                </a:extLst>
              </p:cNvPr>
              <p:cNvSpPr>
                <a:spLocks noGrp="1"/>
              </p:cNvSpPr>
              <p:nvPr>
                <p:ph idx="1"/>
              </p:nvPr>
            </p:nvSpPr>
            <p:spPr>
              <a:xfrm>
                <a:off x="838200" y="2282372"/>
                <a:ext cx="10515600" cy="727075"/>
              </a:xfrm>
            </p:spPr>
            <p:txBody>
              <a:bodyPr>
                <a:noAutofit/>
              </a:bodyPr>
              <a:lstStyle/>
              <a:p>
                <a:pPr marL="0" indent="0">
                  <a:buNone/>
                </a:pPr>
                <a14:m>
                  <m:oMathPara xmlns:m="http://schemas.openxmlformats.org/officeDocument/2006/math">
                    <m:oMathParaPr>
                      <m:jc m:val="centerGroup"/>
                    </m:oMathParaPr>
                    <m:oMath xmlns:m="http://schemas.openxmlformats.org/officeDocument/2006/math">
                      <m:func>
                        <m:funcPr>
                          <m:ctrlPr>
                            <a:rPr lang="en-GB" sz="2400" i="1" smtClean="0">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𝑠</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0</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𝑑</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2</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3</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2400" b="0" i="1" smtClean="0">
                                      <a:latin typeface="Cambria Math" panose="02040503050406030204" pitchFamily="18" charset="0"/>
                                      <a:ea typeface="Calibri" panose="020F0502020204030204" pitchFamily="34" charset="0"/>
                                      <a:cs typeface="Times New Roman" panose="02020603050405020304" pitchFamily="18" charset="0"/>
                                    </a:rPr>
                                    <m:t>𝛽</m:t>
                                  </m:r>
                                </m:e>
                                <m:sub>
                                  <m:r>
                                    <a:rPr lang="en-GB" sz="2400" b="0" i="1" smtClean="0">
                                      <a:latin typeface="Cambria Math" panose="02040503050406030204" pitchFamily="18" charset="0"/>
                                      <a:ea typeface="Calibri" panose="020F0502020204030204" pitchFamily="34" charset="0"/>
                                      <a:cs typeface="Times New Roman" panose="02020603050405020304" pitchFamily="18" charset="0"/>
                                    </a:rPr>
                                    <m:t>4</m:t>
                                  </m:r>
                                </m:sub>
                              </m:sSub>
                              <m:r>
                                <m:rPr>
                                  <m:sty m:val="p"/>
                                </m:rPr>
                                <a:rPr lang="en-GB" sz="2400" b="0" i="0" smtClean="0">
                                  <a:latin typeface="Cambria Math" panose="02040503050406030204" pitchFamily="18" charset="0"/>
                                  <a:ea typeface="Calibri" panose="020F0502020204030204" pitchFamily="34" charset="0"/>
                                  <a:cs typeface="Times New Roman" panose="02020603050405020304" pitchFamily="18" charset="0"/>
                                </a:rPr>
                                <m:t>Δ</m:t>
                              </m:r>
                              <m:r>
                                <a:rPr lang="en-GB" sz="2400" b="0" i="1" smtClean="0">
                                  <a:latin typeface="Cambria Math" panose="02040503050406030204" pitchFamily="18" charset="0"/>
                                  <a:ea typeface="Calibri" panose="020F0502020204030204" pitchFamily="34" charset="0"/>
                                  <a:cs typeface="Times New Roman" panose="02020603050405020304" pitchFamily="18" charset="0"/>
                                </a:rPr>
                                <m:t>𝑖𝑛𝑓</m:t>
                              </m:r>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𝜖</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e>
                          </m:func>
                        </m:e>
                      </m:func>
                    </m:oMath>
                  </m:oMathPara>
                </a14:m>
                <a:endParaRPr lang="en-GB" sz="2400" dirty="0"/>
              </a:p>
              <a:p>
                <a:pPr marL="0" indent="0">
                  <a:buNone/>
                </a:pPr>
                <a:endParaRPr lang="en-GB" sz="2400" dirty="0"/>
              </a:p>
            </p:txBody>
          </p:sp>
        </mc:Choice>
        <mc:Fallback xmlns="">
          <p:sp>
            <p:nvSpPr>
              <p:cNvPr id="3" name="Content Placeholder 2">
                <a:extLst>
                  <a:ext uri="{FF2B5EF4-FFF2-40B4-BE49-F238E27FC236}">
                    <a16:creationId xmlns:a16="http://schemas.microsoft.com/office/drawing/2014/main" id="{AAF3CE07-3DC3-45CF-DFBA-B3766156CD57}"/>
                  </a:ext>
                </a:extLst>
              </p:cNvPr>
              <p:cNvSpPr>
                <a:spLocks noGrp="1" noRot="1" noChangeAspect="1" noMove="1" noResize="1" noEditPoints="1" noAdjustHandles="1" noChangeArrowheads="1" noChangeShapeType="1" noTextEdit="1"/>
              </p:cNvSpPr>
              <p:nvPr>
                <p:ph idx="1"/>
              </p:nvPr>
            </p:nvSpPr>
            <p:spPr>
              <a:xfrm>
                <a:off x="838200" y="2282372"/>
                <a:ext cx="10515600" cy="727075"/>
              </a:xfrm>
              <a:blipFill>
                <a:blip r:embed="rId3"/>
                <a:stretch>
                  <a:fillRect l="-174" r="-290"/>
                </a:stretch>
              </a:blipFill>
            </p:spPr>
            <p:txBody>
              <a:bodyPr/>
              <a:lstStyle/>
              <a:p>
                <a:r>
                  <a:rPr lang="en-GB">
                    <a:noFill/>
                  </a:rPr>
                  <a:t> </a:t>
                </a:r>
              </a:p>
            </p:txBody>
          </p:sp>
        </mc:Fallback>
      </mc:AlternateContent>
    </p:spTree>
    <p:extLst>
      <p:ext uri="{BB962C8B-B14F-4D97-AF65-F5344CB8AC3E}">
        <p14:creationId xmlns:p14="http://schemas.microsoft.com/office/powerpoint/2010/main" val="309526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668-2F25-734E-1314-617755BEEFAC}"/>
              </a:ext>
            </a:extLst>
          </p:cNvPr>
          <p:cNvSpPr>
            <a:spLocks noGrp="1"/>
          </p:cNvSpPr>
          <p:nvPr>
            <p:ph type="title"/>
          </p:nvPr>
        </p:nvSpPr>
        <p:spPr/>
        <p:txBody>
          <a:bodyPr/>
          <a:lstStyle/>
          <a:p>
            <a:r>
              <a:rPr lang="en-GB" dirty="0"/>
              <a:t>Accounting for lagged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7C1C02-98D9-D458-4172-A79E59C329C4}"/>
                  </a:ext>
                </a:extLst>
              </p:cNvPr>
              <p:cNvSpPr>
                <a:spLocks noGrp="1"/>
              </p:cNvSpPr>
              <p:nvPr>
                <p:ph idx="1"/>
              </p:nvPr>
            </p:nvSpPr>
            <p:spPr>
              <a:xfrm>
                <a:off x="6807200" y="1347788"/>
                <a:ext cx="4546600" cy="629761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GB" i="1" smtClean="0">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a:rPr lang="en-GB" i="1">
                              <a:effectLst/>
                              <a:latin typeface="Cambria Math" panose="02040503050406030204" pitchFamily="18" charset="0"/>
                              <a:ea typeface="Calibri" panose="020F0502020204030204" pitchFamily="34" charset="0"/>
                              <a:cs typeface="Times New Roman" panose="02020603050405020304" pitchFamily="18" charset="0"/>
                            </a:rPr>
                            <m:t> </m:t>
                          </m:r>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2</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3</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𝛽</m:t>
                          </m:r>
                        </m:e>
                        <m:sub>
                          <m:r>
                            <a:rPr lang="en-GB" i="1">
                              <a:latin typeface="Cambria Math" panose="02040503050406030204" pitchFamily="18" charset="0"/>
                              <a:ea typeface="Calibri" panose="020F0502020204030204" pitchFamily="34" charset="0"/>
                              <a:cs typeface="Times New Roman" panose="02020603050405020304" pitchFamily="18" charset="0"/>
                            </a:rPr>
                            <m:t>4</m:t>
                          </m:r>
                        </m:sub>
                      </m:sSub>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GB" i="1">
                              <a:latin typeface="Cambria Math" panose="02040503050406030204" pitchFamily="18" charset="0"/>
                              <a:ea typeface="Calibri" panose="020F0502020204030204" pitchFamily="34" charset="0"/>
                              <a:cs typeface="Times New Roman" panose="02020603050405020304" pitchFamily="18" charset="0"/>
                            </a:rPr>
                            <m:t>1</m:t>
                          </m:r>
                        </m:num>
                        <m:den>
                          <m:r>
                            <a:rPr lang="en-GB" i="1">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latin typeface="Cambria Math" panose="02040503050406030204" pitchFamily="18" charset="0"/>
                              <a:ea typeface="Calibri" panose="020F0502020204030204" pitchFamily="34" charset="0"/>
                              <a:cs typeface="Times New Roman" panose="02020603050405020304" pitchFamily="18" charset="0"/>
                            </a:rPr>
                          </m:ctrlPr>
                        </m:naryPr>
                        <m:sub>
                          <m:r>
                            <a:rPr lang="en-GB" i="1">
                              <a:latin typeface="Cambria Math" panose="02040503050406030204" pitchFamily="18" charset="0"/>
                              <a:ea typeface="Calibri" panose="020F0502020204030204" pitchFamily="34" charset="0"/>
                              <a:cs typeface="Times New Roman" panose="02020603050405020304" pitchFamily="18" charset="0"/>
                            </a:rPr>
                            <m:t>0</m:t>
                          </m:r>
                        </m:sub>
                        <m:sup>
                          <m:r>
                            <a:rPr lang="en-GB" i="1">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ea typeface="Calibri" panose="020F0502020204030204" pitchFamily="34" charset="0"/>
                              <a:cs typeface="Times New Roman" panose="02020603050405020304" pitchFamily="18" charset="0"/>
                            </a:rPr>
                            <m:t>Δ</m:t>
                          </m:r>
                          <m:r>
                            <a:rPr lang="en-GB" i="1">
                              <a:latin typeface="Cambria Math" panose="02040503050406030204" pitchFamily="18" charset="0"/>
                              <a:ea typeface="Calibri" panose="020F0502020204030204" pitchFamily="34" charset="0"/>
                              <a:cs typeface="Times New Roman" panose="02020603050405020304" pitchFamily="18" charset="0"/>
                            </a:rPr>
                            <m:t>𝑖𝑛𝑓</m:t>
                          </m:r>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𝜖</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GB" dirty="0"/>
              </a:p>
            </p:txBody>
          </p:sp>
        </mc:Choice>
        <mc:Fallback xmlns="">
          <p:sp>
            <p:nvSpPr>
              <p:cNvPr id="3" name="Content Placeholder 2">
                <a:extLst>
                  <a:ext uri="{FF2B5EF4-FFF2-40B4-BE49-F238E27FC236}">
                    <a16:creationId xmlns:a16="http://schemas.microsoft.com/office/drawing/2014/main" id="{BF7C1C02-98D9-D458-4172-A79E59C329C4}"/>
                  </a:ext>
                </a:extLst>
              </p:cNvPr>
              <p:cNvSpPr>
                <a:spLocks noGrp="1" noRot="1" noChangeAspect="1" noMove="1" noResize="1" noEditPoints="1" noAdjustHandles="1" noChangeArrowheads="1" noChangeShapeType="1" noTextEdit="1"/>
              </p:cNvSpPr>
              <p:nvPr>
                <p:ph idx="1"/>
              </p:nvPr>
            </p:nvSpPr>
            <p:spPr>
              <a:xfrm>
                <a:off x="6807200" y="1347788"/>
                <a:ext cx="4546600" cy="6297612"/>
              </a:xfrm>
              <a:blipFill>
                <a:blip r:embed="rId3"/>
                <a:stretch>
                  <a:fillRect/>
                </a:stretch>
              </a:blipFill>
            </p:spPr>
            <p:txBody>
              <a:bodyPr/>
              <a:lstStyle/>
              <a:p>
                <a:r>
                  <a:rPr lang="en-GB">
                    <a:noFill/>
                  </a:rPr>
                  <a:t> </a:t>
                </a:r>
              </a:p>
            </p:txBody>
          </p:sp>
        </mc:Fallback>
      </mc:AlternateContent>
      <p:sp>
        <p:nvSpPr>
          <p:cNvPr id="5" name="Title 1">
            <a:extLst>
              <a:ext uri="{FF2B5EF4-FFF2-40B4-BE49-F238E27FC236}">
                <a16:creationId xmlns:a16="http://schemas.microsoft.com/office/drawing/2014/main" id="{D6606A2E-9470-86A2-21C0-0319F98F51C1}"/>
              </a:ext>
            </a:extLst>
          </p:cNvPr>
          <p:cNvSpPr txBox="1">
            <a:spLocks/>
          </p:cNvSpPr>
          <p:nvPr/>
        </p:nvSpPr>
        <p:spPr>
          <a:xfrm>
            <a:off x="1435100" y="2282825"/>
            <a:ext cx="4660900" cy="304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Variables are estimated in 3-year moving average form to account for lagged effects.</a:t>
            </a:r>
          </a:p>
        </p:txBody>
      </p:sp>
      <p:sp>
        <p:nvSpPr>
          <p:cNvPr id="22" name="Rectangle 21">
            <a:extLst>
              <a:ext uri="{FF2B5EF4-FFF2-40B4-BE49-F238E27FC236}">
                <a16:creationId xmlns:a16="http://schemas.microsoft.com/office/drawing/2014/main" id="{130DDD65-51A0-214F-5007-CB72A8C725B5}"/>
              </a:ext>
            </a:extLst>
          </p:cNvPr>
          <p:cNvSpPr/>
          <p:nvPr/>
        </p:nvSpPr>
        <p:spPr>
          <a:xfrm>
            <a:off x="6908800" y="1347789"/>
            <a:ext cx="8001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0622BA9-073B-1D19-F9AD-19CEF8A09CDB}"/>
              </a:ext>
            </a:extLst>
          </p:cNvPr>
          <p:cNvSpPr/>
          <p:nvPr/>
        </p:nvSpPr>
        <p:spPr>
          <a:xfrm>
            <a:off x="8509000" y="2359026"/>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539E615-EA6E-42AD-5D26-4159AA714741}"/>
              </a:ext>
            </a:extLst>
          </p:cNvPr>
          <p:cNvSpPr/>
          <p:nvPr/>
        </p:nvSpPr>
        <p:spPr>
          <a:xfrm>
            <a:off x="7696200" y="3437732"/>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3BE22096-AC13-EB6F-7641-406EF7BB8BA7}"/>
              </a:ext>
            </a:extLst>
          </p:cNvPr>
          <p:cNvSpPr/>
          <p:nvPr/>
        </p:nvSpPr>
        <p:spPr>
          <a:xfrm>
            <a:off x="7937500" y="4642644"/>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C159118-D25F-402A-AEF7-8ADCEC29BCB1}"/>
              </a:ext>
            </a:extLst>
          </p:cNvPr>
          <p:cNvSpPr/>
          <p:nvPr/>
        </p:nvSpPr>
        <p:spPr>
          <a:xfrm>
            <a:off x="7696200" y="5650707"/>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23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35435209-C8EB-CC52-EB9D-6317D3B7B24C}"/>
              </a:ext>
            </a:extLst>
          </p:cNvPr>
          <p:cNvPicPr>
            <a:picLocks noChangeAspect="1"/>
          </p:cNvPicPr>
          <p:nvPr/>
        </p:nvPicPr>
        <p:blipFill>
          <a:blip r:embed="rId2">
            <a:alphaModFix amt="50000"/>
          </a:blip>
          <a:srcRect t="13127"/>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D116D80-820E-2CFC-D14E-48EF19A6090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Data</a:t>
            </a:r>
          </a:p>
        </p:txBody>
      </p:sp>
    </p:spTree>
    <p:extLst>
      <p:ext uri="{BB962C8B-B14F-4D97-AF65-F5344CB8AC3E}">
        <p14:creationId xmlns:p14="http://schemas.microsoft.com/office/powerpoint/2010/main" val="39288194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4C11-18C3-4C29-0BF9-EA4964070DE2}"/>
              </a:ext>
            </a:extLst>
          </p:cNvPr>
          <p:cNvSpPr>
            <a:spLocks noGrp="1"/>
          </p:cNvSpPr>
          <p:nvPr>
            <p:ph type="title"/>
          </p:nvPr>
        </p:nvSpPr>
        <p:spPr>
          <a:xfrm>
            <a:off x="838200" y="-168275"/>
            <a:ext cx="10515600" cy="1325563"/>
          </a:xfrm>
        </p:spPr>
        <p:txBody>
          <a:bodyPr/>
          <a:lstStyle/>
          <a:p>
            <a:r>
              <a:rPr lang="en-GB" dirty="0"/>
              <a:t>Data</a:t>
            </a:r>
          </a:p>
        </p:txBody>
      </p:sp>
      <p:sp>
        <p:nvSpPr>
          <p:cNvPr id="3" name="Content Placeholder 2">
            <a:extLst>
              <a:ext uri="{FF2B5EF4-FFF2-40B4-BE49-F238E27FC236}">
                <a16:creationId xmlns:a16="http://schemas.microsoft.com/office/drawing/2014/main" id="{FA7794F4-706D-6A64-898F-433B6D8035D3}"/>
              </a:ext>
            </a:extLst>
          </p:cNvPr>
          <p:cNvSpPr>
            <a:spLocks noGrp="1"/>
          </p:cNvSpPr>
          <p:nvPr>
            <p:ph idx="1"/>
          </p:nvPr>
        </p:nvSpPr>
        <p:spPr>
          <a:xfrm>
            <a:off x="838200" y="758031"/>
            <a:ext cx="10515600" cy="4351338"/>
          </a:xfrm>
        </p:spPr>
        <p:txBody>
          <a:bodyPr>
            <a:normAutofit/>
          </a:bodyPr>
          <a:lstStyle/>
          <a:p>
            <a:pPr marL="0" indent="0">
              <a:buNone/>
            </a:pPr>
            <a:r>
              <a:rPr lang="en-GB" sz="3200" dirty="0"/>
              <a:t>Data is varied for robustness tests.</a:t>
            </a:r>
          </a:p>
          <a:p>
            <a:pPr marL="0" indent="0">
              <a:buNone/>
            </a:pPr>
            <a:r>
              <a:rPr lang="en-GB" sz="2400" i="1" dirty="0"/>
              <a:t>Median Total Labour Compensation is not available in the UK.</a:t>
            </a:r>
          </a:p>
        </p:txBody>
      </p:sp>
      <p:graphicFrame>
        <p:nvGraphicFramePr>
          <p:cNvPr id="4" name="Chart 3">
            <a:extLst>
              <a:ext uri="{FF2B5EF4-FFF2-40B4-BE49-F238E27FC236}">
                <a16:creationId xmlns:a16="http://schemas.microsoft.com/office/drawing/2014/main" id="{644128C2-0BDB-8954-05AE-DE20755D2AFC}"/>
              </a:ext>
            </a:extLst>
          </p:cNvPr>
          <p:cNvGraphicFramePr>
            <a:graphicFrameLocks/>
          </p:cNvGraphicFramePr>
          <p:nvPr>
            <p:extLst>
              <p:ext uri="{D42A27DB-BD31-4B8C-83A1-F6EECF244321}">
                <p14:modId xmlns:p14="http://schemas.microsoft.com/office/powerpoint/2010/main" val="3040751839"/>
              </p:ext>
            </p:extLst>
          </p:nvPr>
        </p:nvGraphicFramePr>
        <p:xfrm>
          <a:off x="1028700" y="2026443"/>
          <a:ext cx="4505325" cy="41767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00FDA2C-906B-A3AE-EC71-E43097002406}"/>
              </a:ext>
            </a:extLst>
          </p:cNvPr>
          <p:cNvGraphicFramePr>
            <a:graphicFrameLocks/>
          </p:cNvGraphicFramePr>
          <p:nvPr>
            <p:extLst>
              <p:ext uri="{D42A27DB-BD31-4B8C-83A1-F6EECF244321}">
                <p14:modId xmlns:p14="http://schemas.microsoft.com/office/powerpoint/2010/main" val="4116942919"/>
              </p:ext>
            </p:extLst>
          </p:nvPr>
        </p:nvGraphicFramePr>
        <p:xfrm>
          <a:off x="6499225" y="1939131"/>
          <a:ext cx="4740275" cy="4264026"/>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33CB069F-4449-0385-9D2A-6DC8A85995BF}"/>
              </a:ext>
            </a:extLst>
          </p:cNvPr>
          <p:cNvSpPr txBox="1">
            <a:spLocks/>
          </p:cNvSpPr>
          <p:nvPr/>
        </p:nvSpPr>
        <p:spPr>
          <a:xfrm>
            <a:off x="1028700"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2015 prices</a:t>
            </a:r>
          </a:p>
        </p:txBody>
      </p:sp>
      <p:sp>
        <p:nvSpPr>
          <p:cNvPr id="7" name="Title 1">
            <a:extLst>
              <a:ext uri="{FF2B5EF4-FFF2-40B4-BE49-F238E27FC236}">
                <a16:creationId xmlns:a16="http://schemas.microsoft.com/office/drawing/2014/main" id="{41A6E855-1A82-68EF-A5E7-4DE98CBCA885}"/>
              </a:ext>
            </a:extLst>
          </p:cNvPr>
          <p:cNvSpPr txBox="1">
            <a:spLocks/>
          </p:cNvSpPr>
          <p:nvPr/>
        </p:nvSpPr>
        <p:spPr>
          <a:xfrm>
            <a:off x="6499225"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2019 prices</a:t>
            </a:r>
          </a:p>
        </p:txBody>
      </p:sp>
    </p:spTree>
    <p:extLst>
      <p:ext uri="{BB962C8B-B14F-4D97-AF65-F5344CB8AC3E}">
        <p14:creationId xmlns:p14="http://schemas.microsoft.com/office/powerpoint/2010/main" val="1304966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460CF1-FAC3-30E3-F8EC-ED7C77DC0D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3566" y="1851977"/>
            <a:ext cx="5950268" cy="3966845"/>
          </a:xfrm>
          <a:prstGeom prst="rect">
            <a:avLst/>
          </a:prstGeom>
          <a:noFill/>
          <a:ln>
            <a:noFill/>
          </a:ln>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71E5CCF8-624C-2C8A-3F20-AFF64F644C62}"/>
              </a:ext>
            </a:extLst>
          </p:cNvPr>
          <p:cNvSpPr>
            <a:spLocks noGrp="1"/>
          </p:cNvSpPr>
          <p:nvPr>
            <p:ph idx="1"/>
          </p:nvPr>
        </p:nvSpPr>
        <p:spPr>
          <a:xfrm>
            <a:off x="838200" y="758031"/>
            <a:ext cx="10515600" cy="4351338"/>
          </a:xfrm>
        </p:spPr>
        <p:txBody>
          <a:bodyPr>
            <a:normAutofit/>
          </a:bodyPr>
          <a:lstStyle/>
          <a:p>
            <a:pPr marL="0" indent="0">
              <a:buNone/>
            </a:pPr>
            <a:r>
              <a:rPr lang="en-GB" sz="3200" dirty="0"/>
              <a:t>Some data shown dates before 1997.</a:t>
            </a:r>
          </a:p>
        </p:txBody>
      </p:sp>
      <p:graphicFrame>
        <p:nvGraphicFramePr>
          <p:cNvPr id="8" name="Chart 7">
            <a:extLst>
              <a:ext uri="{FF2B5EF4-FFF2-40B4-BE49-F238E27FC236}">
                <a16:creationId xmlns:a16="http://schemas.microsoft.com/office/drawing/2014/main" id="{C8A6AB04-990C-0885-E5E3-AD27501F55A6}"/>
              </a:ext>
            </a:extLst>
          </p:cNvPr>
          <p:cNvGraphicFramePr>
            <a:graphicFrameLocks/>
          </p:cNvGraphicFramePr>
          <p:nvPr>
            <p:extLst>
              <p:ext uri="{D42A27DB-BD31-4B8C-83A1-F6EECF244321}">
                <p14:modId xmlns:p14="http://schemas.microsoft.com/office/powerpoint/2010/main" val="371172317"/>
              </p:ext>
            </p:extLst>
          </p:nvPr>
        </p:nvGraphicFramePr>
        <p:xfrm>
          <a:off x="979408" y="1939846"/>
          <a:ext cx="4552951" cy="3524250"/>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1">
            <a:extLst>
              <a:ext uri="{FF2B5EF4-FFF2-40B4-BE49-F238E27FC236}">
                <a16:creationId xmlns:a16="http://schemas.microsoft.com/office/drawing/2014/main" id="{0D2488D9-F1C6-E917-AE55-E1C2D886139A}"/>
              </a:ext>
            </a:extLst>
          </p:cNvPr>
          <p:cNvSpPr>
            <a:spLocks noGrp="1"/>
          </p:cNvSpPr>
          <p:nvPr>
            <p:ph type="title"/>
          </p:nvPr>
        </p:nvSpPr>
        <p:spPr>
          <a:xfrm>
            <a:off x="838200" y="-168275"/>
            <a:ext cx="10515600" cy="1325563"/>
          </a:xfrm>
        </p:spPr>
        <p:txBody>
          <a:bodyPr/>
          <a:lstStyle/>
          <a:p>
            <a:r>
              <a:rPr lang="en-GB" dirty="0"/>
              <a:t>Data</a:t>
            </a:r>
          </a:p>
        </p:txBody>
      </p:sp>
    </p:spTree>
    <p:extLst>
      <p:ext uri="{BB962C8B-B14F-4D97-AF65-F5344CB8AC3E}">
        <p14:creationId xmlns:p14="http://schemas.microsoft.com/office/powerpoint/2010/main" val="355472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Stock exchange numbers">
            <a:extLst>
              <a:ext uri="{FF2B5EF4-FFF2-40B4-BE49-F238E27FC236}">
                <a16:creationId xmlns:a16="http://schemas.microsoft.com/office/drawing/2014/main" id="{F6C6BE80-A644-D8B6-B951-62A0457A3960}"/>
              </a:ext>
            </a:extLst>
          </p:cNvPr>
          <p:cNvPicPr>
            <a:picLocks noChangeAspect="1"/>
          </p:cNvPicPr>
          <p:nvPr/>
        </p:nvPicPr>
        <p:blipFill>
          <a:blip r:embed="rId3">
            <a:alphaModFix amt="60000"/>
          </a:blip>
          <a:srcRect t="6972" b="8758"/>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68244B9D-49AF-76E5-FD7B-B7A9110B166B}"/>
              </a:ext>
            </a:extLst>
          </p:cNvPr>
          <p:cNvSpPr>
            <a:spLocks noGrp="1"/>
          </p:cNvSpPr>
          <p:nvPr>
            <p:ph type="title"/>
          </p:nvPr>
        </p:nvSpPr>
        <p:spPr>
          <a:xfrm>
            <a:off x="838200" y="1320802"/>
            <a:ext cx="10515600" cy="2985923"/>
          </a:xfrm>
        </p:spPr>
        <p:txBody>
          <a:bodyPr vert="horz" lIns="91440" tIns="45720" rIns="91440" bIns="45720" rtlCol="0" anchor="b">
            <a:normAutofit/>
          </a:bodyPr>
          <a:lstStyle/>
          <a:p>
            <a:pPr algn="ctr"/>
            <a:r>
              <a:rPr lang="en-US" sz="13800" b="1" dirty="0">
                <a:solidFill>
                  <a:srgbClr val="FFFFFF"/>
                </a:solidFill>
              </a:rPr>
              <a:t>Results</a:t>
            </a:r>
          </a:p>
        </p:txBody>
      </p:sp>
    </p:spTree>
    <p:extLst>
      <p:ext uri="{BB962C8B-B14F-4D97-AF65-F5344CB8AC3E}">
        <p14:creationId xmlns:p14="http://schemas.microsoft.com/office/powerpoint/2010/main" val="4138052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A91-61AD-D69C-D1C8-D5A4A365AF9D}"/>
              </a:ext>
            </a:extLst>
          </p:cNvPr>
          <p:cNvSpPr>
            <a:spLocks noGrp="1"/>
          </p:cNvSpPr>
          <p:nvPr>
            <p:ph type="title"/>
          </p:nvPr>
        </p:nvSpPr>
        <p:spPr/>
        <p:txBody>
          <a:bodyPr/>
          <a:lstStyle/>
          <a:p>
            <a:r>
              <a:rPr lang="en-GB" dirty="0"/>
              <a:t>Results – Baseline </a:t>
            </a:r>
          </a:p>
        </p:txBody>
      </p:sp>
      <p:pic>
        <p:nvPicPr>
          <p:cNvPr id="5" name="Picture 4">
            <a:extLst>
              <a:ext uri="{FF2B5EF4-FFF2-40B4-BE49-F238E27FC236}">
                <a16:creationId xmlns:a16="http://schemas.microsoft.com/office/drawing/2014/main" id="{0B72817C-C871-3E50-4AB6-2CA858147A03}"/>
              </a:ext>
            </a:extLst>
          </p:cNvPr>
          <p:cNvPicPr>
            <a:picLocks noChangeAspect="1"/>
          </p:cNvPicPr>
          <p:nvPr/>
        </p:nvPicPr>
        <p:blipFill>
          <a:blip r:embed="rId3"/>
          <a:stretch>
            <a:fillRect/>
          </a:stretch>
        </p:blipFill>
        <p:spPr>
          <a:xfrm>
            <a:off x="2145407" y="1474325"/>
            <a:ext cx="7901185" cy="4806288"/>
          </a:xfrm>
          <a:prstGeom prst="rect">
            <a:avLst/>
          </a:prstGeom>
        </p:spPr>
      </p:pic>
    </p:spTree>
    <p:extLst>
      <p:ext uri="{BB962C8B-B14F-4D97-AF65-F5344CB8AC3E}">
        <p14:creationId xmlns:p14="http://schemas.microsoft.com/office/powerpoint/2010/main" val="160679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BFFFF0-8C0A-42C7-7198-523843FB9346}"/>
              </a:ext>
            </a:extLst>
          </p:cNvPr>
          <p:cNvSpPr>
            <a:spLocks noGrp="1"/>
          </p:cNvSpPr>
          <p:nvPr>
            <p:ph type="title"/>
          </p:nvPr>
        </p:nvSpPr>
        <p:spPr>
          <a:xfrm>
            <a:off x="838200" y="365125"/>
            <a:ext cx="10515600" cy="1325563"/>
          </a:xfrm>
        </p:spPr>
        <p:txBody>
          <a:bodyPr/>
          <a:lstStyle/>
          <a:p>
            <a:r>
              <a:rPr lang="en-GB" dirty="0"/>
              <a:t>Results – Alternate Specifications</a:t>
            </a:r>
          </a:p>
        </p:txBody>
      </p:sp>
      <p:pic>
        <p:nvPicPr>
          <p:cNvPr id="5" name="Picture 4">
            <a:extLst>
              <a:ext uri="{FF2B5EF4-FFF2-40B4-BE49-F238E27FC236}">
                <a16:creationId xmlns:a16="http://schemas.microsoft.com/office/drawing/2014/main" id="{AD3436DB-0E99-F576-8755-1613F1FE16A8}"/>
              </a:ext>
            </a:extLst>
          </p:cNvPr>
          <p:cNvPicPr>
            <a:picLocks noChangeAspect="1"/>
          </p:cNvPicPr>
          <p:nvPr/>
        </p:nvPicPr>
        <p:blipFill>
          <a:blip r:embed="rId3"/>
          <a:stretch>
            <a:fillRect/>
          </a:stretch>
        </p:blipFill>
        <p:spPr>
          <a:xfrm>
            <a:off x="2961434" y="1521476"/>
            <a:ext cx="6269131" cy="4895199"/>
          </a:xfrm>
          <a:prstGeom prst="rect">
            <a:avLst/>
          </a:prstGeom>
        </p:spPr>
      </p:pic>
      <p:sp>
        <p:nvSpPr>
          <p:cNvPr id="2" name="Rectangle 1">
            <a:extLst>
              <a:ext uri="{FF2B5EF4-FFF2-40B4-BE49-F238E27FC236}">
                <a16:creationId xmlns:a16="http://schemas.microsoft.com/office/drawing/2014/main" id="{B682C51C-EEC9-75F1-15F8-434C29949DBC}"/>
              </a:ext>
            </a:extLst>
          </p:cNvPr>
          <p:cNvSpPr/>
          <p:nvPr/>
        </p:nvSpPr>
        <p:spPr>
          <a:xfrm>
            <a:off x="3599543" y="1690688"/>
            <a:ext cx="5094514" cy="950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Productivity Effects, Alternative Specifications</a:t>
            </a:r>
          </a:p>
        </p:txBody>
      </p:sp>
    </p:spTree>
    <p:extLst>
      <p:ext uri="{BB962C8B-B14F-4D97-AF65-F5344CB8AC3E}">
        <p14:creationId xmlns:p14="http://schemas.microsoft.com/office/powerpoint/2010/main" val="151944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0612F-D92A-0C5B-7301-9B43D9262880}"/>
              </a:ext>
            </a:extLst>
          </p:cNvPr>
          <p:cNvSpPr>
            <a:spLocks noGrp="1"/>
          </p:cNvSpPr>
          <p:nvPr>
            <p:ph type="title"/>
          </p:nvPr>
        </p:nvSpPr>
        <p:spPr>
          <a:xfrm>
            <a:off x="686834" y="1153572"/>
            <a:ext cx="3200400" cy="4461163"/>
          </a:xfrm>
        </p:spPr>
        <p:txBody>
          <a:bodyPr>
            <a:normAutofit/>
          </a:bodyPr>
          <a:lstStyle/>
          <a:p>
            <a:r>
              <a:rPr lang="en-GB">
                <a:solidFill>
                  <a:srgbClr val="FFFFFF"/>
                </a:solidFill>
              </a:rPr>
              <a:t>Main Findings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C61B9B4-96D8-801E-0224-14C367818EBC}"/>
              </a:ext>
            </a:extLst>
          </p:cNvPr>
          <p:cNvSpPr>
            <a:spLocks noGrp="1"/>
          </p:cNvSpPr>
          <p:nvPr>
            <p:ph idx="1"/>
          </p:nvPr>
        </p:nvSpPr>
        <p:spPr>
          <a:xfrm>
            <a:off x="4447308" y="591344"/>
            <a:ext cx="6906491" cy="5585619"/>
          </a:xfrm>
        </p:spPr>
        <p:txBody>
          <a:bodyPr anchor="ctr">
            <a:normAutofit/>
          </a:bodyPr>
          <a:lstStyle/>
          <a:p>
            <a:r>
              <a:rPr lang="en-GB" sz="2600" dirty="0"/>
              <a:t>There is </a:t>
            </a:r>
            <a:r>
              <a:rPr lang="en-GB" sz="2600" b="1" dirty="0"/>
              <a:t>strong correlation between wage growth and productivity</a:t>
            </a:r>
            <a:r>
              <a:rPr lang="en-GB" sz="2600" dirty="0"/>
              <a:t>, at both the average and median levels. As such, labour’s share of income has certainly increased.</a:t>
            </a:r>
          </a:p>
          <a:p>
            <a:r>
              <a:rPr lang="en-GB" sz="2600" dirty="0"/>
              <a:t>The ‘linkage’ or ‘coupled’ assertion made by Krugman, Reeves, and Solow are </a:t>
            </a:r>
            <a:r>
              <a:rPr lang="en-GB" sz="2600" b="1" dirty="0"/>
              <a:t>supported by the evidence: productivity is the dominant determinant of wages.</a:t>
            </a:r>
            <a:endParaRPr lang="en-GB" sz="2600" dirty="0"/>
          </a:p>
          <a:p>
            <a:r>
              <a:rPr lang="en-GB" sz="2600" b="1" dirty="0"/>
              <a:t>Examining lagged effects </a:t>
            </a:r>
            <a:r>
              <a:rPr lang="en-GB" sz="2600" dirty="0"/>
              <a:t>is both theoretically justified and produces significant, positive results.</a:t>
            </a:r>
          </a:p>
          <a:p>
            <a:r>
              <a:rPr lang="en-GB" sz="2600" b="1" dirty="0"/>
              <a:t>Unemployment and inflation </a:t>
            </a:r>
            <a:r>
              <a:rPr lang="en-GB" sz="2600" dirty="0"/>
              <a:t>also have significant effects on wage growth.</a:t>
            </a:r>
          </a:p>
        </p:txBody>
      </p:sp>
    </p:spTree>
    <p:extLst>
      <p:ext uri="{BB962C8B-B14F-4D97-AF65-F5344CB8AC3E}">
        <p14:creationId xmlns:p14="http://schemas.microsoft.com/office/powerpoint/2010/main" val="2745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D7BF-00B8-20A1-459D-C92E2F0BB38B}"/>
              </a:ext>
            </a:extLst>
          </p:cNvPr>
          <p:cNvSpPr>
            <a:spLocks noGrp="1"/>
          </p:cNvSpPr>
          <p:nvPr>
            <p:ph type="title"/>
          </p:nvPr>
        </p:nvSpPr>
        <p:spPr/>
        <p:txBody>
          <a:bodyPr/>
          <a:lstStyle/>
          <a:p>
            <a:r>
              <a:rPr lang="en-GB" dirty="0"/>
              <a:t>Outline</a:t>
            </a:r>
          </a:p>
        </p:txBody>
      </p:sp>
      <p:graphicFrame>
        <p:nvGraphicFramePr>
          <p:cNvPr id="5" name="Content Placeholder 2">
            <a:extLst>
              <a:ext uri="{FF2B5EF4-FFF2-40B4-BE49-F238E27FC236}">
                <a16:creationId xmlns:a16="http://schemas.microsoft.com/office/drawing/2014/main" id="{D604398B-FD5B-0092-C4EE-361B8C4B0E6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76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934E5-F799-B72B-C047-628F3FA556B0}"/>
              </a:ext>
            </a:extLst>
          </p:cNvPr>
          <p:cNvSpPr>
            <a:spLocks noGrp="1"/>
          </p:cNvSpPr>
          <p:nvPr>
            <p:ph type="title"/>
          </p:nvPr>
        </p:nvSpPr>
        <p:spPr>
          <a:xfrm>
            <a:off x="686834" y="1153572"/>
            <a:ext cx="3200400" cy="4461163"/>
          </a:xfrm>
        </p:spPr>
        <p:txBody>
          <a:bodyPr>
            <a:normAutofit/>
          </a:bodyPr>
          <a:lstStyle/>
          <a:p>
            <a:r>
              <a:rPr lang="en-GB">
                <a:solidFill>
                  <a:srgbClr val="FFFFFF"/>
                </a:solidFill>
              </a:rPr>
              <a:t>Main Findings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42DBEF-D7F2-E689-585A-3A078631E560}"/>
              </a:ext>
            </a:extLst>
          </p:cNvPr>
          <p:cNvSpPr>
            <a:spLocks noGrp="1"/>
          </p:cNvSpPr>
          <p:nvPr>
            <p:ph idx="1"/>
          </p:nvPr>
        </p:nvSpPr>
        <p:spPr>
          <a:xfrm>
            <a:off x="4447308" y="591344"/>
            <a:ext cx="6906491" cy="5585619"/>
          </a:xfrm>
        </p:spPr>
        <p:txBody>
          <a:bodyPr anchor="ctr">
            <a:normAutofit/>
          </a:bodyPr>
          <a:lstStyle/>
          <a:p>
            <a:r>
              <a:rPr lang="en-GB" b="1" dirty="0"/>
              <a:t>Inequality effects are significant </a:t>
            </a:r>
            <a:r>
              <a:rPr lang="en-GB" dirty="0"/>
              <a:t>– lower income deciles benefit less on average, via wage growth, from average labour productivity growth. </a:t>
            </a:r>
          </a:p>
          <a:p>
            <a:r>
              <a:rPr lang="en-GB" b="1" dirty="0"/>
              <a:t>Why do these inequality effects exist? </a:t>
            </a:r>
            <a:r>
              <a:rPr lang="en-GB" dirty="0"/>
              <a:t>At the moment, the answer is not clear.</a:t>
            </a:r>
          </a:p>
        </p:txBody>
      </p:sp>
    </p:spTree>
    <p:extLst>
      <p:ext uri="{BB962C8B-B14F-4D97-AF65-F5344CB8AC3E}">
        <p14:creationId xmlns:p14="http://schemas.microsoft.com/office/powerpoint/2010/main" val="350874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8BD07A-AAA7-7B40-35CC-F08504DF44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0D54C-EBAB-63DB-4A70-2DDF3A3798BD}"/>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Labour Bargaining Power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22A202-1FA8-617A-713C-CA10A13F7185}"/>
              </a:ext>
            </a:extLst>
          </p:cNvPr>
          <p:cNvSpPr>
            <a:spLocks noGrp="1"/>
          </p:cNvSpPr>
          <p:nvPr>
            <p:ph idx="1"/>
          </p:nvPr>
        </p:nvSpPr>
        <p:spPr>
          <a:xfrm>
            <a:off x="4447308" y="591344"/>
            <a:ext cx="6906491" cy="5585619"/>
          </a:xfrm>
        </p:spPr>
        <p:txBody>
          <a:bodyPr anchor="ctr">
            <a:normAutofit/>
          </a:bodyPr>
          <a:lstStyle/>
          <a:p>
            <a:r>
              <a:rPr lang="en-GB" dirty="0"/>
              <a:t>In their analyses, </a:t>
            </a:r>
            <a:r>
              <a:rPr lang="en-GB" dirty="0" err="1"/>
              <a:t>Pasimeni</a:t>
            </a:r>
            <a:r>
              <a:rPr lang="en-GB" dirty="0"/>
              <a:t> (2018) and Nasir et al. (2022) argue that the unemployment regression coefficient also captures the effects of labour bargaining power.</a:t>
            </a:r>
          </a:p>
          <a:p>
            <a:r>
              <a:rPr lang="en-GB" dirty="0"/>
              <a:t>This viewpoint borrows from </a:t>
            </a:r>
            <a:r>
              <a:rPr lang="en-GB" i="1" dirty="0"/>
              <a:t>efficiency wages</a:t>
            </a:r>
            <a:r>
              <a:rPr lang="en-GB" dirty="0"/>
              <a:t> theories (Stiglitz &amp; Shapiro, 1984; Akerlof &amp; Yellen, 1990)</a:t>
            </a:r>
          </a:p>
        </p:txBody>
      </p:sp>
    </p:spTree>
    <p:extLst>
      <p:ext uri="{BB962C8B-B14F-4D97-AF65-F5344CB8AC3E}">
        <p14:creationId xmlns:p14="http://schemas.microsoft.com/office/powerpoint/2010/main" val="913177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158F0-0603-851F-DDDC-9F50669E1F85}"/>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Labour Bargaining Power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2D03CE1-1A3A-6C6D-A087-96AF4C18EF0B}"/>
              </a:ext>
            </a:extLst>
          </p:cNvPr>
          <p:cNvSpPr>
            <a:spLocks noGrp="1"/>
          </p:cNvSpPr>
          <p:nvPr>
            <p:ph idx="1"/>
          </p:nvPr>
        </p:nvSpPr>
        <p:spPr>
          <a:xfrm>
            <a:off x="4447308" y="591344"/>
            <a:ext cx="6906491" cy="5585619"/>
          </a:xfrm>
        </p:spPr>
        <p:txBody>
          <a:bodyPr anchor="ctr">
            <a:normAutofit/>
          </a:bodyPr>
          <a:lstStyle/>
          <a:p>
            <a:r>
              <a:rPr lang="en-GB" dirty="0"/>
              <a:t>Increasing labour bargaining power is </a:t>
            </a:r>
            <a:r>
              <a:rPr lang="en-GB" b="1" dirty="0"/>
              <a:t>not a straightforward way</a:t>
            </a:r>
            <a:r>
              <a:rPr lang="en-GB" dirty="0"/>
              <a:t> to increase real wages.</a:t>
            </a:r>
          </a:p>
          <a:p>
            <a:r>
              <a:rPr lang="en-GB" dirty="0"/>
              <a:t>Conflict theories of inflation imply that </a:t>
            </a:r>
            <a:r>
              <a:rPr lang="en-GB" b="1" dirty="0"/>
              <a:t>greater labour bargaining power can cause wage-price or price-wage spirals to emerge during pay disputes</a:t>
            </a:r>
            <a:r>
              <a:rPr lang="en-GB" dirty="0"/>
              <a:t>.</a:t>
            </a:r>
          </a:p>
          <a:p>
            <a:r>
              <a:rPr lang="en-GB" dirty="0"/>
              <a:t>Existing research from Blanchard (2004) suggests that </a:t>
            </a:r>
            <a:r>
              <a:rPr lang="en-GB" b="1" dirty="0"/>
              <a:t>if trust exists between labour and capital groups, wage-price spirals can be avoided even with high union density</a:t>
            </a:r>
            <a:r>
              <a:rPr lang="en-GB" dirty="0"/>
              <a:t>.</a:t>
            </a:r>
          </a:p>
        </p:txBody>
      </p:sp>
    </p:spTree>
    <p:extLst>
      <p:ext uri="{BB962C8B-B14F-4D97-AF65-F5344CB8AC3E}">
        <p14:creationId xmlns:p14="http://schemas.microsoft.com/office/powerpoint/2010/main" val="371946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B1D3-C651-8C6E-9432-FCA92632AF06}"/>
              </a:ext>
            </a:extLst>
          </p:cNvPr>
          <p:cNvSpPr>
            <a:spLocks noGrp="1"/>
          </p:cNvSpPr>
          <p:nvPr>
            <p:ph type="title"/>
          </p:nvPr>
        </p:nvSpPr>
        <p:spPr>
          <a:xfrm>
            <a:off x="838200" y="65082"/>
            <a:ext cx="10515600" cy="1325563"/>
          </a:xfrm>
        </p:spPr>
        <p:txBody>
          <a:bodyPr/>
          <a:lstStyle/>
          <a:p>
            <a:r>
              <a:rPr lang="en-GB" b="1" dirty="0"/>
              <a:t>Policy, to summarise:</a:t>
            </a:r>
          </a:p>
        </p:txBody>
      </p:sp>
      <p:graphicFrame>
        <p:nvGraphicFramePr>
          <p:cNvPr id="5" name="Content Placeholder 2">
            <a:extLst>
              <a:ext uri="{FF2B5EF4-FFF2-40B4-BE49-F238E27FC236}">
                <a16:creationId xmlns:a16="http://schemas.microsoft.com/office/drawing/2014/main" id="{4D573256-5BA6-C12A-9E1E-3CC2226AEEF0}"/>
              </a:ext>
            </a:extLst>
          </p:cNvPr>
          <p:cNvGraphicFramePr>
            <a:graphicFrameLocks noGrp="1"/>
          </p:cNvGraphicFramePr>
          <p:nvPr>
            <p:ph idx="1"/>
            <p:extLst>
              <p:ext uri="{D42A27DB-BD31-4B8C-83A1-F6EECF244321}">
                <p14:modId xmlns:p14="http://schemas.microsoft.com/office/powerpoint/2010/main" val="667328599"/>
              </p:ext>
            </p:extLst>
          </p:nvPr>
        </p:nvGraphicFramePr>
        <p:xfrm>
          <a:off x="838200" y="1142997"/>
          <a:ext cx="10515600" cy="5529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729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Glass and digital lights">
            <a:extLst>
              <a:ext uri="{FF2B5EF4-FFF2-40B4-BE49-F238E27FC236}">
                <a16:creationId xmlns:a16="http://schemas.microsoft.com/office/drawing/2014/main" id="{95BB7E77-7436-F6F9-F6DC-226E8A7BCE09}"/>
              </a:ext>
            </a:extLst>
          </p:cNvPr>
          <p:cNvPicPr>
            <a:picLocks noChangeAspect="1"/>
          </p:cNvPicPr>
          <p:nvPr/>
        </p:nvPicPr>
        <p:blipFill>
          <a:blip r:embed="rId2">
            <a:alphaModFix amt="60000"/>
          </a:blip>
          <a:srcRect t="19140" b="4846"/>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29F37867-82FC-384F-3AE8-FDEE8BFD1882}"/>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a:solidFill>
                  <a:srgbClr val="FFFFFF"/>
                </a:solidFill>
              </a:rPr>
              <a:t>Future Research</a:t>
            </a:r>
          </a:p>
        </p:txBody>
      </p:sp>
    </p:spTree>
    <p:extLst>
      <p:ext uri="{BB962C8B-B14F-4D97-AF65-F5344CB8AC3E}">
        <p14:creationId xmlns:p14="http://schemas.microsoft.com/office/powerpoint/2010/main" val="363494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7A44C522-3FB5-4417-FC8B-83CC077FDC78}"/>
              </a:ext>
            </a:extLst>
          </p:cNvPr>
          <p:cNvGraphicFramePr>
            <a:graphicFrameLocks noGrp="1"/>
          </p:cNvGraphicFramePr>
          <p:nvPr>
            <p:ph idx="1"/>
            <p:extLst>
              <p:ext uri="{D42A27DB-BD31-4B8C-83A1-F6EECF244321}">
                <p14:modId xmlns:p14="http://schemas.microsoft.com/office/powerpoint/2010/main" val="6379355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BC7BFAD-904A-F381-ECA8-3CA9B4427E2D}"/>
              </a:ext>
            </a:extLst>
          </p:cNvPr>
          <p:cNvSpPr txBox="1">
            <a:spLocks/>
          </p:cNvSpPr>
          <p:nvPr/>
        </p:nvSpPr>
        <p:spPr>
          <a:xfrm>
            <a:off x="1023551" y="13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Improvements to the methodology</a:t>
            </a:r>
            <a:endParaRPr lang="en-GB" dirty="0"/>
          </a:p>
        </p:txBody>
      </p:sp>
      <p:sp>
        <p:nvSpPr>
          <p:cNvPr id="7" name="TextBox 6">
            <a:extLst>
              <a:ext uri="{FF2B5EF4-FFF2-40B4-BE49-F238E27FC236}">
                <a16:creationId xmlns:a16="http://schemas.microsoft.com/office/drawing/2014/main" id="{855A7BB5-EF78-39E7-B762-7078F20F2AB2}"/>
              </a:ext>
            </a:extLst>
          </p:cNvPr>
          <p:cNvSpPr txBox="1"/>
          <p:nvPr/>
        </p:nvSpPr>
        <p:spPr>
          <a:xfrm>
            <a:off x="1023551" y="1000158"/>
            <a:ext cx="6098058" cy="523220"/>
          </a:xfrm>
          <a:prstGeom prst="rect">
            <a:avLst/>
          </a:prstGeom>
          <a:noFill/>
        </p:spPr>
        <p:txBody>
          <a:bodyPr wrap="square">
            <a:spAutoFit/>
          </a:bodyPr>
          <a:lstStyle/>
          <a:p>
            <a:r>
              <a:rPr lang="en-GB" sz="2800" dirty="0"/>
              <a:t>and gaps for further research.</a:t>
            </a:r>
          </a:p>
        </p:txBody>
      </p:sp>
    </p:spTree>
    <p:extLst>
      <p:ext uri="{BB962C8B-B14F-4D97-AF65-F5344CB8AC3E}">
        <p14:creationId xmlns:p14="http://schemas.microsoft.com/office/powerpoint/2010/main" val="126307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122A-37E8-150E-4F4E-B86791E145BF}"/>
              </a:ext>
            </a:extLst>
          </p:cNvPr>
          <p:cNvSpPr>
            <a:spLocks noGrp="1"/>
          </p:cNvSpPr>
          <p:nvPr>
            <p:ph type="title"/>
          </p:nvPr>
        </p:nvSpPr>
        <p:spPr>
          <a:xfrm>
            <a:off x="838200" y="-334978"/>
            <a:ext cx="10515600" cy="1325563"/>
          </a:xfrm>
        </p:spPr>
        <p:txBody>
          <a:bodyPr/>
          <a:lstStyle/>
          <a:p>
            <a:r>
              <a:rPr lang="en-GB" dirty="0"/>
              <a:t>References</a:t>
            </a:r>
          </a:p>
        </p:txBody>
      </p:sp>
      <p:sp>
        <p:nvSpPr>
          <p:cNvPr id="3" name="Content Placeholder 2">
            <a:extLst>
              <a:ext uri="{FF2B5EF4-FFF2-40B4-BE49-F238E27FC236}">
                <a16:creationId xmlns:a16="http://schemas.microsoft.com/office/drawing/2014/main" id="{B056C822-D970-E791-E22A-BAE8EBE661EF}"/>
              </a:ext>
            </a:extLst>
          </p:cNvPr>
          <p:cNvSpPr>
            <a:spLocks noGrp="1"/>
          </p:cNvSpPr>
          <p:nvPr>
            <p:ph idx="1"/>
          </p:nvPr>
        </p:nvSpPr>
        <p:spPr>
          <a:xfrm>
            <a:off x="199177" y="649725"/>
            <a:ext cx="11769504" cy="6122267"/>
          </a:xfrm>
        </p:spPr>
        <p:txBody>
          <a:bodyPr>
            <a:normAutofit lnSpcReduction="10000"/>
          </a:bodyPr>
          <a:lstStyle/>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Bivens, J., &amp; Mishel, L. (2015).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Understanding the Historic Divergence Between Productivity and a Typical Worker’s Pay.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Economic Policy Institute.</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Blanchard, O. (2004).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Explaining European Unemployment.</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NBER.</a:t>
            </a:r>
          </a:p>
          <a:p>
            <a:pPr marL="0" indent="0">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Brocek</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F. (2019, August 26).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Is the link between labour productivity and wage growth still alive in the UK?</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(University of Strathclyde) Retrieved from Fraser of Allander Institute: https://fraserofallander.org/link-labour-productivity-wage-growth-uk/</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Casanova, J., &amp; Andrés, C. G. (2014).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Twentieth-Century Spain: A History.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Cambridge: Cambridge University Press.</a:t>
            </a:r>
          </a:p>
          <a:p>
            <a:pPr marL="457200" indent="-457200">
              <a:lnSpc>
                <a:spcPct val="107000"/>
              </a:lnSpc>
              <a:spcAft>
                <a:spcPts val="800"/>
              </a:spcAft>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Ciarli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T., Di Ubaldo, M., &amp; Savona, M. (2021).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weak link between productivity and wages in London: Evidence from firms and local labour markets (2004-2014).</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London: The Greater London Authority.</a:t>
            </a:r>
          </a:p>
          <a:p>
            <a:pPr marL="0" indent="0">
              <a:lnSpc>
                <a:spcPct val="107000"/>
              </a:lnSpc>
              <a:spcAft>
                <a:spcPts val="800"/>
              </a:spcAft>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Ciarli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T., Salgado, E., &amp; Savona, M. (2018).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Do Low-Wage Workers Benefit from Productivity Growth Recovery?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Joseph Rowntree Foundation.</a:t>
            </a:r>
          </a:p>
          <a:p>
            <a:pPr marL="0" indent="0">
              <a:lnSpc>
                <a:spcPct val="107000"/>
              </a:lnSpc>
              <a:spcAft>
                <a:spcPts val="800"/>
              </a:spcAft>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Krugman, P. (1990).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Age of Diminished Expectations.</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Cambridge, MA: MIT Press</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Nasir, M. A., Wu, J., Howes, C., &amp; Ripley, H. (2022). Asymmetric nexus between wages and productivity in the context of the global financial crisis.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Journal of Economic Behaviour and Organisation</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164-175.</a:t>
            </a:r>
          </a:p>
          <a:p>
            <a:pPr marL="0" indent="0">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Pasimeni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P. (2018).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Relation between Productivity and Compensation in Europe.</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Luxembourg: European Commission.</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Pessoa, J. P., &amp; Van Reenen, J. (2013). Decoupling of Wage Growth and Productivity Growth? Myth and Reality.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CEP Discussions Papers</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Reeves, R. (2024, March 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Rachel Reeves Mais Lecture 2024.</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Retrieved from Labour Webpage: https://labour.org.uk/updates/press-releases/rachel-reeves-mais-lecture/</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Stansbury, A. M., &amp; Summers, L. H. (2018). Productivity and Pay: Is the Link Broken?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Peterson Institute for International Economics Working Paper No. 18-5</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Stansbury, A. M., &amp; Summers, L. H. (2020). The Declining Worker Power Hypothesis: An Explanation for the Recent Evolution of the American Economy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Brookings Papers on Economic Activity, Spring 2020</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Solow, R. M. (1956). A Contribution to the Theory of Economic Growth.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Quarterly Journal of Economics, </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65-94.</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Teichgraber, A., &amp; Van Reenen, J. (2021). Have Productivity and Pay Decoupled in the UK?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International Productivity Monitor</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31-60.</a:t>
            </a:r>
            <a:endParaRPr lang="en-GB" sz="1400" dirty="0"/>
          </a:p>
        </p:txBody>
      </p:sp>
    </p:spTree>
    <p:extLst>
      <p:ext uri="{BB962C8B-B14F-4D97-AF65-F5344CB8AC3E}">
        <p14:creationId xmlns:p14="http://schemas.microsoft.com/office/powerpoint/2010/main" val="205603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878E2-4318-85E7-CCA1-4746E93232A6}"/>
            </a:ext>
          </a:extLst>
        </p:cNvPr>
        <p:cNvGrpSpPr/>
        <p:nvPr/>
      </p:nvGrpSpPr>
      <p:grpSpPr>
        <a:xfrm>
          <a:off x="0" y="0"/>
          <a:ext cx="0" cy="0"/>
          <a:chOff x="0" y="0"/>
          <a:chExt cx="0" cy="0"/>
        </a:xfrm>
      </p:grpSpPr>
      <p:sp>
        <p:nvSpPr>
          <p:cNvPr id="10" name="Isosceles Triangle 9">
            <a:extLst>
              <a:ext uri="{FF2B5EF4-FFF2-40B4-BE49-F238E27FC236}">
                <a16:creationId xmlns:a16="http://schemas.microsoft.com/office/drawing/2014/main" id="{AD2E0230-271A-39CD-110A-115148BDB37E}"/>
              </a:ext>
            </a:extLst>
          </p:cNvPr>
          <p:cNvSpPr/>
          <p:nvPr/>
        </p:nvSpPr>
        <p:spPr>
          <a:xfrm>
            <a:off x="2335576" y="2005071"/>
            <a:ext cx="4726235" cy="3525397"/>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92661086-22B2-AFD7-5C6A-9B3A519B5BD4}"/>
              </a:ext>
            </a:extLst>
          </p:cNvPr>
          <p:cNvCxnSpPr>
            <a:cxnSpLocks/>
            <a:stCxn id="10" idx="0"/>
            <a:endCxn id="10" idx="4"/>
          </p:cNvCxnSpPr>
          <p:nvPr/>
        </p:nvCxnSpPr>
        <p:spPr>
          <a:xfrm>
            <a:off x="2335576" y="2005071"/>
            <a:ext cx="4726235" cy="352539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4A763D-133D-7A3F-BA07-9328D11392E6}"/>
              </a:ext>
            </a:extLst>
          </p:cNvPr>
          <p:cNvCxnSpPr/>
          <p:nvPr/>
        </p:nvCxnSpPr>
        <p:spPr>
          <a:xfrm>
            <a:off x="2335576" y="848299"/>
            <a:ext cx="0" cy="46821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7228AA5-7981-63F4-03C0-7D01A3FF7DA4}"/>
              </a:ext>
            </a:extLst>
          </p:cNvPr>
          <p:cNvCxnSpPr>
            <a:cxnSpLocks/>
          </p:cNvCxnSpPr>
          <p:nvPr/>
        </p:nvCxnSpPr>
        <p:spPr>
          <a:xfrm>
            <a:off x="2324559" y="5541484"/>
            <a:ext cx="679740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36506C-2497-0DDD-783E-224A6D9AF2E8}"/>
                  </a:ext>
                </a:extLst>
              </p:cNvPr>
              <p:cNvSpPr txBox="1"/>
              <p:nvPr/>
            </p:nvSpPr>
            <p:spPr>
              <a:xfrm>
                <a:off x="9121966" y="5238079"/>
                <a:ext cx="4984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𝑥</m:t>
                      </m:r>
                    </m:oMath>
                  </m:oMathPara>
                </a14:m>
                <a:endParaRPr lang="en-GB" sz="3200" dirty="0"/>
              </a:p>
            </p:txBody>
          </p:sp>
        </mc:Choice>
        <mc:Fallback xmlns="">
          <p:sp>
            <p:nvSpPr>
              <p:cNvPr id="15" name="TextBox 14">
                <a:extLst>
                  <a:ext uri="{FF2B5EF4-FFF2-40B4-BE49-F238E27FC236}">
                    <a16:creationId xmlns:a16="http://schemas.microsoft.com/office/drawing/2014/main" id="{F136506C-2497-0DDD-783E-224A6D9AF2E8}"/>
                  </a:ext>
                </a:extLst>
              </p:cNvPr>
              <p:cNvSpPr txBox="1">
                <a:spLocks noRot="1" noChangeAspect="1" noMove="1" noResize="1" noEditPoints="1" noAdjustHandles="1" noChangeArrowheads="1" noChangeShapeType="1" noTextEdit="1"/>
              </p:cNvSpPr>
              <p:nvPr/>
            </p:nvSpPr>
            <p:spPr>
              <a:xfrm>
                <a:off x="9121966" y="5238079"/>
                <a:ext cx="498470" cy="58477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D346640-CA43-C373-ADC5-AE0A4EE28C3E}"/>
                  </a:ext>
                </a:extLst>
              </p:cNvPr>
              <p:cNvSpPr txBox="1"/>
              <p:nvPr/>
            </p:nvSpPr>
            <p:spPr>
              <a:xfrm>
                <a:off x="1837106" y="731740"/>
                <a:ext cx="504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2D346640-CA43-C373-ADC5-AE0A4EE28C3E}"/>
                  </a:ext>
                </a:extLst>
              </p:cNvPr>
              <p:cNvSpPr txBox="1">
                <a:spLocks noRot="1" noChangeAspect="1" noMove="1" noResize="1" noEditPoints="1" noAdjustHandles="1" noChangeArrowheads="1" noChangeShapeType="1" noTextEdit="1"/>
              </p:cNvSpPr>
              <p:nvPr/>
            </p:nvSpPr>
            <p:spPr>
              <a:xfrm>
                <a:off x="1837106" y="731740"/>
                <a:ext cx="504241" cy="58477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F60D99-1C6F-1F80-567F-390288FF771D}"/>
                  </a:ext>
                </a:extLst>
              </p:cNvPr>
              <p:cNvSpPr txBox="1"/>
              <p:nvPr/>
            </p:nvSpPr>
            <p:spPr>
              <a:xfrm>
                <a:off x="6683343" y="5525398"/>
                <a:ext cx="7569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2</m:t>
                      </m:r>
                      <m:r>
                        <a:rPr lang="en-GB" sz="2400" b="0" i="1" smtClean="0">
                          <a:latin typeface="Cambria Math" panose="02040503050406030204" pitchFamily="18" charset="0"/>
                        </a:rPr>
                        <m:t>00</m:t>
                      </m:r>
                    </m:oMath>
                  </m:oMathPara>
                </a14:m>
                <a:endParaRPr lang="en-GB" sz="2400" dirty="0"/>
              </a:p>
            </p:txBody>
          </p:sp>
        </mc:Choice>
        <mc:Fallback xmlns="">
          <p:sp>
            <p:nvSpPr>
              <p:cNvPr id="17" name="TextBox 16">
                <a:extLst>
                  <a:ext uri="{FF2B5EF4-FFF2-40B4-BE49-F238E27FC236}">
                    <a16:creationId xmlns:a16="http://schemas.microsoft.com/office/drawing/2014/main" id="{06F60D99-1C6F-1F80-567F-390288FF771D}"/>
                  </a:ext>
                </a:extLst>
              </p:cNvPr>
              <p:cNvSpPr txBox="1">
                <a:spLocks noRot="1" noChangeAspect="1" noMove="1" noResize="1" noEditPoints="1" noAdjustHandles="1" noChangeArrowheads="1" noChangeShapeType="1" noTextEdit="1"/>
              </p:cNvSpPr>
              <p:nvPr/>
            </p:nvSpPr>
            <p:spPr>
              <a:xfrm>
                <a:off x="6683343" y="5525398"/>
                <a:ext cx="756938"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AB33AA-8F40-7E04-EA94-3B26035FF1C1}"/>
                  </a:ext>
                </a:extLst>
              </p:cNvPr>
              <p:cNvSpPr txBox="1"/>
              <p:nvPr/>
            </p:nvSpPr>
            <p:spPr>
              <a:xfrm>
                <a:off x="1792831" y="1774238"/>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50</m:t>
                      </m:r>
                    </m:oMath>
                  </m:oMathPara>
                </a14:m>
                <a:endParaRPr lang="en-GB" sz="2400" dirty="0"/>
              </a:p>
            </p:txBody>
          </p:sp>
        </mc:Choice>
        <mc:Fallback xmlns="">
          <p:sp>
            <p:nvSpPr>
              <p:cNvPr id="18" name="TextBox 17">
                <a:extLst>
                  <a:ext uri="{FF2B5EF4-FFF2-40B4-BE49-F238E27FC236}">
                    <a16:creationId xmlns:a16="http://schemas.microsoft.com/office/drawing/2014/main" id="{FCAB33AA-8F40-7E04-EA94-3B26035FF1C1}"/>
                  </a:ext>
                </a:extLst>
              </p:cNvPr>
              <p:cNvSpPr txBox="1">
                <a:spLocks noRot="1" noChangeAspect="1" noMove="1" noResize="1" noEditPoints="1" noAdjustHandles="1" noChangeArrowheads="1" noChangeShapeType="1" noTextEdit="1"/>
              </p:cNvSpPr>
              <p:nvPr/>
            </p:nvSpPr>
            <p:spPr>
              <a:xfrm>
                <a:off x="1792831" y="1774238"/>
                <a:ext cx="587020" cy="46166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4ACF2D-B25B-ED43-D6BB-7533EA3E0A92}"/>
                  </a:ext>
                </a:extLst>
              </p:cNvPr>
              <p:cNvSpPr txBox="1"/>
              <p:nvPr/>
            </p:nvSpPr>
            <p:spPr>
              <a:xfrm>
                <a:off x="3682062" y="531685"/>
                <a:ext cx="40824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𝑃𝑟𝑜𝑑𝑢𝑐𝑡𝑖𝑜𝑛</m:t>
                      </m:r>
                      <m:r>
                        <a:rPr lang="en-GB" sz="2000" b="0" i="1" smtClean="0">
                          <a:latin typeface="Cambria Math" panose="02040503050406030204" pitchFamily="18" charset="0"/>
                        </a:rPr>
                        <m:t> </m:t>
                      </m:r>
                      <m:r>
                        <a:rPr lang="en-GB" sz="2000" b="0" i="1" smtClean="0">
                          <a:latin typeface="Cambria Math" panose="02040503050406030204" pitchFamily="18" charset="0"/>
                        </a:rPr>
                        <m:t>𝑃𝑜𝑠𝑠𝑖𝑏𝑖𝑙𝑖𝑡𝑖𝑒𝑠</m:t>
                      </m:r>
                      <m:r>
                        <a:rPr lang="en-GB" sz="2000" b="0" i="1" smtClean="0">
                          <a:latin typeface="Cambria Math" panose="02040503050406030204" pitchFamily="18" charset="0"/>
                        </a:rPr>
                        <m:t> </m:t>
                      </m:r>
                      <m:r>
                        <a:rPr lang="en-GB" sz="2000" b="0" i="1" smtClean="0">
                          <a:latin typeface="Cambria Math" panose="02040503050406030204" pitchFamily="18" charset="0"/>
                        </a:rPr>
                        <m:t>𝐹𝑟𝑜𝑛𝑡𝑖𝑒𝑟</m:t>
                      </m:r>
                    </m:oMath>
                  </m:oMathPara>
                </a14:m>
                <a:endParaRPr lang="en-GB" sz="2000" dirty="0"/>
              </a:p>
            </p:txBody>
          </p:sp>
        </mc:Choice>
        <mc:Fallback xmlns="">
          <p:sp>
            <p:nvSpPr>
              <p:cNvPr id="25" name="TextBox 24">
                <a:extLst>
                  <a:ext uri="{FF2B5EF4-FFF2-40B4-BE49-F238E27FC236}">
                    <a16:creationId xmlns:a16="http://schemas.microsoft.com/office/drawing/2014/main" id="{F74ACF2D-B25B-ED43-D6BB-7533EA3E0A92}"/>
                  </a:ext>
                </a:extLst>
              </p:cNvPr>
              <p:cNvSpPr txBox="1">
                <a:spLocks noRot="1" noChangeAspect="1" noMove="1" noResize="1" noEditPoints="1" noAdjustHandles="1" noChangeArrowheads="1" noChangeShapeType="1" noTextEdit="1"/>
              </p:cNvSpPr>
              <p:nvPr/>
            </p:nvSpPr>
            <p:spPr>
              <a:xfrm>
                <a:off x="3682062" y="531685"/>
                <a:ext cx="4082400" cy="400110"/>
              </a:xfrm>
              <a:prstGeom prst="rect">
                <a:avLst/>
              </a:prstGeom>
              <a:blipFill>
                <a:blip r:embed="rId6"/>
                <a:stretch>
                  <a:fillRect/>
                </a:stretch>
              </a:blipFill>
            </p:spPr>
            <p:txBody>
              <a:bodyPr/>
              <a:lstStyle/>
              <a:p>
                <a:r>
                  <a:rPr lang="en-GB">
                    <a:noFill/>
                  </a:rPr>
                  <a:t> </a:t>
                </a:r>
              </a:p>
            </p:txBody>
          </p:sp>
        </mc:Fallback>
      </mc:AlternateContent>
      <p:sp>
        <p:nvSpPr>
          <p:cNvPr id="9" name="Arc 8">
            <a:extLst>
              <a:ext uri="{FF2B5EF4-FFF2-40B4-BE49-F238E27FC236}">
                <a16:creationId xmlns:a16="http://schemas.microsoft.com/office/drawing/2014/main" id="{A8F17F17-D104-6896-7B2D-7AEAF7745494}"/>
              </a:ext>
            </a:extLst>
          </p:cNvPr>
          <p:cNvSpPr/>
          <p:nvPr/>
        </p:nvSpPr>
        <p:spPr>
          <a:xfrm rot="10585869">
            <a:off x="3402103" y="-1880899"/>
            <a:ext cx="7583586" cy="6362407"/>
          </a:xfrm>
          <a:prstGeom prst="arc">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2A05A432-34CD-C5B1-302A-04376CD51336}"/>
              </a:ext>
            </a:extLst>
          </p:cNvPr>
          <p:cNvCxnSpPr>
            <a:stCxn id="10" idx="5"/>
          </p:cNvCxnSpPr>
          <p:nvPr/>
        </p:nvCxnSpPr>
        <p:spPr>
          <a:xfrm flipH="1">
            <a:off x="4698693" y="3767770"/>
            <a:ext cx="1" cy="1773714"/>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023C181-762A-731A-6293-962C79E9B72C}"/>
              </a:ext>
            </a:extLst>
          </p:cNvPr>
          <p:cNvCxnSpPr>
            <a:stCxn id="10" idx="5"/>
            <a:endCxn id="10" idx="1"/>
          </p:cNvCxnSpPr>
          <p:nvPr/>
        </p:nvCxnSpPr>
        <p:spPr>
          <a:xfrm flipH="1">
            <a:off x="2335576" y="3767770"/>
            <a:ext cx="236311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6FDFCA-F40D-037D-A86F-725333F20DAB}"/>
                  </a:ext>
                </a:extLst>
              </p:cNvPr>
              <p:cNvSpPr txBox="1"/>
              <p:nvPr/>
            </p:nvSpPr>
            <p:spPr>
              <a:xfrm>
                <a:off x="1820007" y="3536935"/>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2</m:t>
                      </m:r>
                      <m:r>
                        <a:rPr lang="en-GB" sz="2400" b="0" i="1" smtClean="0">
                          <a:latin typeface="Cambria Math" panose="02040503050406030204" pitchFamily="18" charset="0"/>
                        </a:rPr>
                        <m:t>0</m:t>
                      </m:r>
                    </m:oMath>
                  </m:oMathPara>
                </a14:m>
                <a:endParaRPr lang="en-GB" sz="2400" dirty="0"/>
              </a:p>
            </p:txBody>
          </p:sp>
        </mc:Choice>
        <mc:Fallback xmlns="">
          <p:sp>
            <p:nvSpPr>
              <p:cNvPr id="21" name="TextBox 20">
                <a:extLst>
                  <a:ext uri="{FF2B5EF4-FFF2-40B4-BE49-F238E27FC236}">
                    <a16:creationId xmlns:a16="http://schemas.microsoft.com/office/drawing/2014/main" id="{EC6FDFCA-F40D-037D-A86F-725333F20DAB}"/>
                  </a:ext>
                </a:extLst>
              </p:cNvPr>
              <p:cNvSpPr txBox="1">
                <a:spLocks noRot="1" noChangeAspect="1" noMove="1" noResize="1" noEditPoints="1" noAdjustHandles="1" noChangeArrowheads="1" noChangeShapeType="1" noTextEdit="1"/>
              </p:cNvSpPr>
              <p:nvPr/>
            </p:nvSpPr>
            <p:spPr>
              <a:xfrm>
                <a:off x="1820007" y="3536935"/>
                <a:ext cx="587020"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810FC7D-8478-936D-E99A-0C8B2F563AD3}"/>
                  </a:ext>
                </a:extLst>
              </p:cNvPr>
              <p:cNvSpPr txBox="1"/>
              <p:nvPr/>
            </p:nvSpPr>
            <p:spPr>
              <a:xfrm>
                <a:off x="4320224" y="5483136"/>
                <a:ext cx="7569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1</m:t>
                      </m:r>
                      <m:r>
                        <a:rPr lang="en-GB" sz="2400" i="1">
                          <a:latin typeface="Cambria Math" panose="02040503050406030204" pitchFamily="18" charset="0"/>
                        </a:rPr>
                        <m:t>2</m:t>
                      </m:r>
                      <m:r>
                        <a:rPr lang="en-GB" sz="2400" b="0" i="1" smtClean="0">
                          <a:latin typeface="Cambria Math" panose="02040503050406030204" pitchFamily="18" charset="0"/>
                        </a:rPr>
                        <m:t>0</m:t>
                      </m:r>
                    </m:oMath>
                  </m:oMathPara>
                </a14:m>
                <a:endParaRPr lang="en-GB" sz="2400" dirty="0"/>
              </a:p>
            </p:txBody>
          </p:sp>
        </mc:Choice>
        <mc:Fallback xmlns="">
          <p:sp>
            <p:nvSpPr>
              <p:cNvPr id="22" name="TextBox 21">
                <a:extLst>
                  <a:ext uri="{FF2B5EF4-FFF2-40B4-BE49-F238E27FC236}">
                    <a16:creationId xmlns:a16="http://schemas.microsoft.com/office/drawing/2014/main" id="{3810FC7D-8478-936D-E99A-0C8B2F563AD3}"/>
                  </a:ext>
                </a:extLst>
              </p:cNvPr>
              <p:cNvSpPr txBox="1">
                <a:spLocks noRot="1" noChangeAspect="1" noMove="1" noResize="1" noEditPoints="1" noAdjustHandles="1" noChangeArrowheads="1" noChangeShapeType="1" noTextEdit="1"/>
              </p:cNvSpPr>
              <p:nvPr/>
            </p:nvSpPr>
            <p:spPr>
              <a:xfrm>
                <a:off x="4320224" y="5483136"/>
                <a:ext cx="756938" cy="461665"/>
              </a:xfrm>
              <a:prstGeom prst="rect">
                <a:avLst/>
              </a:prstGeom>
              <a:blipFill>
                <a:blip r:embed="rId8"/>
                <a:stretch>
                  <a:fillRect/>
                </a:stretch>
              </a:blipFill>
            </p:spPr>
            <p:txBody>
              <a:bodyPr/>
              <a:lstStyle/>
              <a:p>
                <a:r>
                  <a:rPr lang="en-GB">
                    <a:noFill/>
                  </a:rPr>
                  <a:t> </a:t>
                </a:r>
              </a:p>
            </p:txBody>
          </p:sp>
        </mc:Fallback>
      </mc:AlternateContent>
      <p:cxnSp>
        <p:nvCxnSpPr>
          <p:cNvPr id="23" name="Straight Connector 22">
            <a:extLst>
              <a:ext uri="{FF2B5EF4-FFF2-40B4-BE49-F238E27FC236}">
                <a16:creationId xmlns:a16="http://schemas.microsoft.com/office/drawing/2014/main" id="{8AE92523-C291-28A6-5D2D-B087DE40AD10}"/>
              </a:ext>
            </a:extLst>
          </p:cNvPr>
          <p:cNvCxnSpPr>
            <a:cxnSpLocks/>
          </p:cNvCxnSpPr>
          <p:nvPr/>
        </p:nvCxnSpPr>
        <p:spPr>
          <a:xfrm>
            <a:off x="3647433" y="2996329"/>
            <a:ext cx="0" cy="25451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3B351A5-F8E2-3CD3-8D7A-FA07C87D6433}"/>
                  </a:ext>
                </a:extLst>
              </p:cNvPr>
              <p:cNvSpPr txBox="1"/>
              <p:nvPr/>
            </p:nvSpPr>
            <p:spPr>
              <a:xfrm>
                <a:off x="3173929" y="5525397"/>
                <a:ext cx="9893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66.67</m:t>
                      </m:r>
                    </m:oMath>
                  </m:oMathPara>
                </a14:m>
                <a:endParaRPr lang="en-GB" sz="2400" dirty="0"/>
              </a:p>
            </p:txBody>
          </p:sp>
        </mc:Choice>
        <mc:Fallback xmlns="">
          <p:sp>
            <p:nvSpPr>
              <p:cNvPr id="27" name="TextBox 26">
                <a:extLst>
                  <a:ext uri="{FF2B5EF4-FFF2-40B4-BE49-F238E27FC236}">
                    <a16:creationId xmlns:a16="http://schemas.microsoft.com/office/drawing/2014/main" id="{E3B351A5-F8E2-3CD3-8D7A-FA07C87D6433}"/>
                  </a:ext>
                </a:extLst>
              </p:cNvPr>
              <p:cNvSpPr txBox="1">
                <a:spLocks noRot="1" noChangeAspect="1" noMove="1" noResize="1" noEditPoints="1" noAdjustHandles="1" noChangeArrowheads="1" noChangeShapeType="1" noTextEdit="1"/>
              </p:cNvSpPr>
              <p:nvPr/>
            </p:nvSpPr>
            <p:spPr>
              <a:xfrm>
                <a:off x="3173929" y="5525397"/>
                <a:ext cx="989373" cy="46166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C68E8E-01E5-EC18-CBCB-6EB3064CEDA6}"/>
                  </a:ext>
                </a:extLst>
              </p:cNvPr>
              <p:cNvSpPr txBox="1"/>
              <p:nvPr/>
            </p:nvSpPr>
            <p:spPr>
              <a:xfrm>
                <a:off x="1417654" y="2727718"/>
                <a:ext cx="9893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33.33</m:t>
                      </m:r>
                    </m:oMath>
                  </m:oMathPara>
                </a14:m>
                <a:endParaRPr lang="en-GB" sz="2400" dirty="0"/>
              </a:p>
            </p:txBody>
          </p:sp>
        </mc:Choice>
        <mc:Fallback xmlns="">
          <p:sp>
            <p:nvSpPr>
              <p:cNvPr id="28" name="TextBox 27">
                <a:extLst>
                  <a:ext uri="{FF2B5EF4-FFF2-40B4-BE49-F238E27FC236}">
                    <a16:creationId xmlns:a16="http://schemas.microsoft.com/office/drawing/2014/main" id="{30C68E8E-01E5-EC18-CBCB-6EB3064CEDA6}"/>
                  </a:ext>
                </a:extLst>
              </p:cNvPr>
              <p:cNvSpPr txBox="1">
                <a:spLocks noRot="1" noChangeAspect="1" noMove="1" noResize="1" noEditPoints="1" noAdjustHandles="1" noChangeArrowheads="1" noChangeShapeType="1" noTextEdit="1"/>
              </p:cNvSpPr>
              <p:nvPr/>
            </p:nvSpPr>
            <p:spPr>
              <a:xfrm>
                <a:off x="1417654" y="2727718"/>
                <a:ext cx="989373" cy="461665"/>
              </a:xfrm>
              <a:prstGeom prst="rect">
                <a:avLst/>
              </a:prstGeom>
              <a:blipFill>
                <a:blip r:embed="rId10"/>
                <a:stretch>
                  <a:fillRect/>
                </a:stretch>
              </a:blipFill>
            </p:spPr>
            <p:txBody>
              <a:bodyPr/>
              <a:lstStyle/>
              <a:p>
                <a:r>
                  <a:rPr lang="en-GB">
                    <a:noFill/>
                  </a:rPr>
                  <a:t> </a:t>
                </a:r>
              </a:p>
            </p:txBody>
          </p:sp>
        </mc:Fallback>
      </mc:AlternateContent>
      <p:cxnSp>
        <p:nvCxnSpPr>
          <p:cNvPr id="29" name="Straight Connector 28">
            <a:extLst>
              <a:ext uri="{FF2B5EF4-FFF2-40B4-BE49-F238E27FC236}">
                <a16:creationId xmlns:a16="http://schemas.microsoft.com/office/drawing/2014/main" id="{43C01F5A-BE8F-CCC8-023D-641F3579FC15}"/>
              </a:ext>
            </a:extLst>
          </p:cNvPr>
          <p:cNvCxnSpPr>
            <a:cxnSpLocks/>
          </p:cNvCxnSpPr>
          <p:nvPr/>
        </p:nvCxnSpPr>
        <p:spPr>
          <a:xfrm flipH="1">
            <a:off x="2324559" y="2996329"/>
            <a:ext cx="132287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5FD5E1-680B-4AC2-BF7B-B5B13C636D3E}"/>
                  </a:ext>
                </a:extLst>
              </p:cNvPr>
              <p:cNvSpPr txBox="1"/>
              <p:nvPr/>
            </p:nvSpPr>
            <p:spPr>
              <a:xfrm>
                <a:off x="7339891" y="4220531"/>
                <a:ext cx="8491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6"/>
                          </a:solidFill>
                          <a:latin typeface="Cambria Math" panose="02040503050406030204" pitchFamily="18" charset="0"/>
                        </a:rPr>
                        <m:t>𝑈𝑃𝐹</m:t>
                      </m:r>
                    </m:oMath>
                  </m:oMathPara>
                </a14:m>
                <a:endParaRPr lang="en-GB" sz="2400" dirty="0">
                  <a:solidFill>
                    <a:schemeClr val="accent6"/>
                  </a:solidFill>
                </a:endParaRPr>
              </a:p>
            </p:txBody>
          </p:sp>
        </mc:Choice>
        <mc:Fallback xmlns="">
          <p:sp>
            <p:nvSpPr>
              <p:cNvPr id="33" name="TextBox 32">
                <a:extLst>
                  <a:ext uri="{FF2B5EF4-FFF2-40B4-BE49-F238E27FC236}">
                    <a16:creationId xmlns:a16="http://schemas.microsoft.com/office/drawing/2014/main" id="{D25FD5E1-680B-4AC2-BF7B-B5B13C636D3E}"/>
                  </a:ext>
                </a:extLst>
              </p:cNvPr>
              <p:cNvSpPr txBox="1">
                <a:spLocks noRot="1" noChangeAspect="1" noMove="1" noResize="1" noEditPoints="1" noAdjustHandles="1" noChangeArrowheads="1" noChangeShapeType="1" noTextEdit="1"/>
              </p:cNvSpPr>
              <p:nvPr/>
            </p:nvSpPr>
            <p:spPr>
              <a:xfrm>
                <a:off x="7339891" y="4220531"/>
                <a:ext cx="849142" cy="461665"/>
              </a:xfrm>
              <a:prstGeom prst="rect">
                <a:avLst/>
              </a:prstGeom>
              <a:blipFill>
                <a:blip r:embed="rId1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9162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D727-B04D-31FA-92EE-AAFA1014A09E}"/>
            </a:ext>
          </a:extLst>
        </p:cNvPr>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FFFD6CD-4FDF-8289-4182-336D12F5194B}"/>
              </a:ext>
            </a:extLst>
          </p:cNvPr>
          <p:cNvSpPr/>
          <p:nvPr/>
        </p:nvSpPr>
        <p:spPr>
          <a:xfrm>
            <a:off x="496501" y="3823194"/>
            <a:ext cx="2324559" cy="1227600"/>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A8DF7478-86F7-8727-0A94-1CD17D7F3398}"/>
              </a:ext>
            </a:extLst>
          </p:cNvPr>
          <p:cNvCxnSpPr>
            <a:cxnSpLocks/>
            <a:stCxn id="10" idx="0"/>
            <a:endCxn id="10" idx="4"/>
          </p:cNvCxnSpPr>
          <p:nvPr/>
        </p:nvCxnSpPr>
        <p:spPr>
          <a:xfrm>
            <a:off x="496501" y="3823194"/>
            <a:ext cx="2324559" cy="1227600"/>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155CC1-CE69-C354-26A8-81475F16AE2A}"/>
              </a:ext>
            </a:extLst>
          </p:cNvPr>
          <p:cNvCxnSpPr>
            <a:cxnSpLocks/>
          </p:cNvCxnSpPr>
          <p:nvPr/>
        </p:nvCxnSpPr>
        <p:spPr>
          <a:xfrm>
            <a:off x="496502" y="2076239"/>
            <a:ext cx="0" cy="2974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EAE4417-3AD4-C7CD-74CB-DE18D8F745FD}"/>
              </a:ext>
            </a:extLst>
          </p:cNvPr>
          <p:cNvCxnSpPr>
            <a:cxnSpLocks/>
          </p:cNvCxnSpPr>
          <p:nvPr/>
        </p:nvCxnSpPr>
        <p:spPr>
          <a:xfrm>
            <a:off x="485485" y="5061810"/>
            <a:ext cx="31287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4E9295-D39D-4750-5AA2-9FA8957F5955}"/>
                  </a:ext>
                </a:extLst>
              </p:cNvPr>
              <p:cNvSpPr txBox="1"/>
              <p:nvPr/>
            </p:nvSpPr>
            <p:spPr>
              <a:xfrm>
                <a:off x="3535803" y="4769422"/>
                <a:ext cx="4984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𝑥</m:t>
                      </m:r>
                    </m:oMath>
                  </m:oMathPara>
                </a14:m>
                <a:endParaRPr lang="en-GB" sz="3200" dirty="0"/>
              </a:p>
            </p:txBody>
          </p:sp>
        </mc:Choice>
        <mc:Fallback xmlns="">
          <p:sp>
            <p:nvSpPr>
              <p:cNvPr id="15" name="TextBox 14">
                <a:extLst>
                  <a:ext uri="{FF2B5EF4-FFF2-40B4-BE49-F238E27FC236}">
                    <a16:creationId xmlns:a16="http://schemas.microsoft.com/office/drawing/2014/main" id="{0B4E9295-D39D-4750-5AA2-9FA8957F5955}"/>
                  </a:ext>
                </a:extLst>
              </p:cNvPr>
              <p:cNvSpPr txBox="1">
                <a:spLocks noRot="1" noChangeAspect="1" noMove="1" noResize="1" noEditPoints="1" noAdjustHandles="1" noChangeArrowheads="1" noChangeShapeType="1" noTextEdit="1"/>
              </p:cNvSpPr>
              <p:nvPr/>
            </p:nvSpPr>
            <p:spPr>
              <a:xfrm>
                <a:off x="3535803" y="4769422"/>
                <a:ext cx="498470" cy="58477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0903FF-4CFF-D160-3FFD-502A68300D70}"/>
                  </a:ext>
                </a:extLst>
              </p:cNvPr>
              <p:cNvSpPr txBox="1"/>
              <p:nvPr/>
            </p:nvSpPr>
            <p:spPr>
              <a:xfrm>
                <a:off x="-1969" y="1878017"/>
                <a:ext cx="504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490903FF-4CFF-D160-3FFD-502A68300D70}"/>
                  </a:ext>
                </a:extLst>
              </p:cNvPr>
              <p:cNvSpPr txBox="1">
                <a:spLocks noRot="1" noChangeAspect="1" noMove="1" noResize="1" noEditPoints="1" noAdjustHandles="1" noChangeArrowheads="1" noChangeShapeType="1" noTextEdit="1"/>
              </p:cNvSpPr>
              <p:nvPr/>
            </p:nvSpPr>
            <p:spPr>
              <a:xfrm>
                <a:off x="-1969" y="1878017"/>
                <a:ext cx="504241" cy="58477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A1D4653-7032-C294-349A-8E3F7B7BC496}"/>
                  </a:ext>
                </a:extLst>
              </p:cNvPr>
              <p:cNvSpPr txBox="1"/>
              <p:nvPr/>
            </p:nvSpPr>
            <p:spPr>
              <a:xfrm>
                <a:off x="2405648" y="5061810"/>
                <a:ext cx="7569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1</m:t>
                      </m:r>
                      <m:r>
                        <a:rPr lang="en-GB" sz="2400" b="0" i="1" smtClean="0">
                          <a:latin typeface="Cambria Math" panose="02040503050406030204" pitchFamily="18" charset="0"/>
                        </a:rPr>
                        <m:t>00</m:t>
                      </m:r>
                    </m:oMath>
                  </m:oMathPara>
                </a14:m>
                <a:endParaRPr lang="en-GB" sz="2400" dirty="0"/>
              </a:p>
            </p:txBody>
          </p:sp>
        </mc:Choice>
        <mc:Fallback xmlns="">
          <p:sp>
            <p:nvSpPr>
              <p:cNvPr id="17" name="TextBox 16">
                <a:extLst>
                  <a:ext uri="{FF2B5EF4-FFF2-40B4-BE49-F238E27FC236}">
                    <a16:creationId xmlns:a16="http://schemas.microsoft.com/office/drawing/2014/main" id="{9A1D4653-7032-C294-349A-8E3F7B7BC496}"/>
                  </a:ext>
                </a:extLst>
              </p:cNvPr>
              <p:cNvSpPr txBox="1">
                <a:spLocks noRot="1" noChangeAspect="1" noMove="1" noResize="1" noEditPoints="1" noAdjustHandles="1" noChangeArrowheads="1" noChangeShapeType="1" noTextEdit="1"/>
              </p:cNvSpPr>
              <p:nvPr/>
            </p:nvSpPr>
            <p:spPr>
              <a:xfrm>
                <a:off x="2405648" y="5061810"/>
                <a:ext cx="756938"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05E700-D715-D69A-62D9-5A2A981F6497}"/>
                  </a:ext>
                </a:extLst>
              </p:cNvPr>
              <p:cNvSpPr txBox="1"/>
              <p:nvPr/>
            </p:nvSpPr>
            <p:spPr>
              <a:xfrm>
                <a:off x="-43358" y="3563515"/>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25</m:t>
                      </m:r>
                    </m:oMath>
                  </m:oMathPara>
                </a14:m>
                <a:endParaRPr lang="en-GB" sz="2400" dirty="0"/>
              </a:p>
            </p:txBody>
          </p:sp>
        </mc:Choice>
        <mc:Fallback xmlns="">
          <p:sp>
            <p:nvSpPr>
              <p:cNvPr id="18" name="TextBox 17">
                <a:extLst>
                  <a:ext uri="{FF2B5EF4-FFF2-40B4-BE49-F238E27FC236}">
                    <a16:creationId xmlns:a16="http://schemas.microsoft.com/office/drawing/2014/main" id="{0805E700-D715-D69A-62D9-5A2A981F6497}"/>
                  </a:ext>
                </a:extLst>
              </p:cNvPr>
              <p:cNvSpPr txBox="1">
                <a:spLocks noRot="1" noChangeAspect="1" noMove="1" noResize="1" noEditPoints="1" noAdjustHandles="1" noChangeArrowheads="1" noChangeShapeType="1" noTextEdit="1"/>
              </p:cNvSpPr>
              <p:nvPr/>
            </p:nvSpPr>
            <p:spPr>
              <a:xfrm>
                <a:off x="-43358" y="3563515"/>
                <a:ext cx="587020" cy="461665"/>
              </a:xfrm>
              <a:prstGeom prst="rect">
                <a:avLst/>
              </a:prstGeom>
              <a:blipFill>
                <a:blip r:embed="rId5"/>
                <a:stretch>
                  <a:fillRect/>
                </a:stretch>
              </a:blipFill>
            </p:spPr>
            <p:txBody>
              <a:bodyPr/>
              <a:lstStyle/>
              <a:p>
                <a:r>
                  <a:rPr lang="en-GB">
                    <a:noFill/>
                  </a:rPr>
                  <a:t> </a:t>
                </a:r>
              </a:p>
            </p:txBody>
          </p:sp>
        </mc:Fallback>
      </mc:AlternateContent>
      <p:sp>
        <p:nvSpPr>
          <p:cNvPr id="38" name="Isosceles Triangle 37">
            <a:extLst>
              <a:ext uri="{FF2B5EF4-FFF2-40B4-BE49-F238E27FC236}">
                <a16:creationId xmlns:a16="http://schemas.microsoft.com/office/drawing/2014/main" id="{A7D89779-7450-1D47-5F95-4A7FE8B4094D}"/>
              </a:ext>
            </a:extLst>
          </p:cNvPr>
          <p:cNvSpPr/>
          <p:nvPr/>
        </p:nvSpPr>
        <p:spPr>
          <a:xfrm>
            <a:off x="4154136" y="3057261"/>
            <a:ext cx="1604408" cy="1993532"/>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38">
            <a:extLst>
              <a:ext uri="{FF2B5EF4-FFF2-40B4-BE49-F238E27FC236}">
                <a16:creationId xmlns:a16="http://schemas.microsoft.com/office/drawing/2014/main" id="{F5FE9A9D-A69D-C0B6-9512-9F4BD997AC75}"/>
              </a:ext>
            </a:extLst>
          </p:cNvPr>
          <p:cNvCxnSpPr>
            <a:cxnSpLocks/>
            <a:stCxn id="38" idx="0"/>
            <a:endCxn id="38" idx="4"/>
          </p:cNvCxnSpPr>
          <p:nvPr/>
        </p:nvCxnSpPr>
        <p:spPr>
          <a:xfrm>
            <a:off x="4154136" y="3057261"/>
            <a:ext cx="1604408" cy="1993532"/>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3405657-3A9A-40FF-DB35-3CD68BD520D1}"/>
              </a:ext>
            </a:extLst>
          </p:cNvPr>
          <p:cNvCxnSpPr>
            <a:cxnSpLocks/>
          </p:cNvCxnSpPr>
          <p:nvPr/>
        </p:nvCxnSpPr>
        <p:spPr>
          <a:xfrm>
            <a:off x="4154136" y="2076238"/>
            <a:ext cx="0" cy="2974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55B1FDC-1580-F90D-12CC-9C99D3661D8C}"/>
              </a:ext>
            </a:extLst>
          </p:cNvPr>
          <p:cNvCxnSpPr>
            <a:cxnSpLocks/>
          </p:cNvCxnSpPr>
          <p:nvPr/>
        </p:nvCxnSpPr>
        <p:spPr>
          <a:xfrm>
            <a:off x="4143119" y="5061809"/>
            <a:ext cx="312879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B74404-1752-BF16-C402-47692235821A}"/>
                  </a:ext>
                </a:extLst>
              </p:cNvPr>
              <p:cNvSpPr txBox="1"/>
              <p:nvPr/>
            </p:nvSpPr>
            <p:spPr>
              <a:xfrm>
                <a:off x="7193437" y="4769421"/>
                <a:ext cx="4984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𝑥</m:t>
                      </m:r>
                    </m:oMath>
                  </m:oMathPara>
                </a14:m>
                <a:endParaRPr lang="en-GB" sz="3200" dirty="0"/>
              </a:p>
            </p:txBody>
          </p:sp>
        </mc:Choice>
        <mc:Fallback xmlns="">
          <p:sp>
            <p:nvSpPr>
              <p:cNvPr id="42" name="TextBox 41">
                <a:extLst>
                  <a:ext uri="{FF2B5EF4-FFF2-40B4-BE49-F238E27FC236}">
                    <a16:creationId xmlns:a16="http://schemas.microsoft.com/office/drawing/2014/main" id="{27B74404-1752-BF16-C402-47692235821A}"/>
                  </a:ext>
                </a:extLst>
              </p:cNvPr>
              <p:cNvSpPr txBox="1">
                <a:spLocks noRot="1" noChangeAspect="1" noMove="1" noResize="1" noEditPoints="1" noAdjustHandles="1" noChangeArrowheads="1" noChangeShapeType="1" noTextEdit="1"/>
              </p:cNvSpPr>
              <p:nvPr/>
            </p:nvSpPr>
            <p:spPr>
              <a:xfrm>
                <a:off x="7193437" y="4769421"/>
                <a:ext cx="498470" cy="58477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616B2AD-89ED-8325-B2BB-6EA1800E0887}"/>
                  </a:ext>
                </a:extLst>
              </p:cNvPr>
              <p:cNvSpPr txBox="1"/>
              <p:nvPr/>
            </p:nvSpPr>
            <p:spPr>
              <a:xfrm>
                <a:off x="3655665" y="1878016"/>
                <a:ext cx="504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oMath>
                  </m:oMathPara>
                </a14:m>
                <a:endParaRPr lang="en-GB" sz="3200" dirty="0"/>
              </a:p>
            </p:txBody>
          </p:sp>
        </mc:Choice>
        <mc:Fallback xmlns="">
          <p:sp>
            <p:nvSpPr>
              <p:cNvPr id="43" name="TextBox 42">
                <a:extLst>
                  <a:ext uri="{FF2B5EF4-FFF2-40B4-BE49-F238E27FC236}">
                    <a16:creationId xmlns:a16="http://schemas.microsoft.com/office/drawing/2014/main" id="{4616B2AD-89ED-8325-B2BB-6EA1800E0887}"/>
                  </a:ext>
                </a:extLst>
              </p:cNvPr>
              <p:cNvSpPr txBox="1">
                <a:spLocks noRot="1" noChangeAspect="1" noMove="1" noResize="1" noEditPoints="1" noAdjustHandles="1" noChangeArrowheads="1" noChangeShapeType="1" noTextEdit="1"/>
              </p:cNvSpPr>
              <p:nvPr/>
            </p:nvSpPr>
            <p:spPr>
              <a:xfrm>
                <a:off x="3655665" y="1878016"/>
                <a:ext cx="504241" cy="58477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8A25607-5486-0780-3F30-D1BD5529B6BD}"/>
                  </a:ext>
                </a:extLst>
              </p:cNvPr>
              <p:cNvSpPr txBox="1"/>
              <p:nvPr/>
            </p:nvSpPr>
            <p:spPr>
              <a:xfrm>
                <a:off x="5348816" y="5061809"/>
                <a:ext cx="8194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33.3</m:t>
                      </m:r>
                    </m:oMath>
                  </m:oMathPara>
                </a14:m>
                <a:endParaRPr lang="en-GB" sz="2400" dirty="0"/>
              </a:p>
            </p:txBody>
          </p:sp>
        </mc:Choice>
        <mc:Fallback xmlns="">
          <p:sp>
            <p:nvSpPr>
              <p:cNvPr id="44" name="TextBox 43">
                <a:extLst>
                  <a:ext uri="{FF2B5EF4-FFF2-40B4-BE49-F238E27FC236}">
                    <a16:creationId xmlns:a16="http://schemas.microsoft.com/office/drawing/2014/main" id="{08A25607-5486-0780-3F30-D1BD5529B6BD}"/>
                  </a:ext>
                </a:extLst>
              </p:cNvPr>
              <p:cNvSpPr txBox="1">
                <a:spLocks noRot="1" noChangeAspect="1" noMove="1" noResize="1" noEditPoints="1" noAdjustHandles="1" noChangeArrowheads="1" noChangeShapeType="1" noTextEdit="1"/>
              </p:cNvSpPr>
              <p:nvPr/>
            </p:nvSpPr>
            <p:spPr>
              <a:xfrm>
                <a:off x="5348816" y="5061809"/>
                <a:ext cx="819455" cy="46166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F2BFC1C-FFD2-37BD-D11F-9F50C81C6D54}"/>
                  </a:ext>
                </a:extLst>
              </p:cNvPr>
              <p:cNvSpPr txBox="1"/>
              <p:nvPr/>
            </p:nvSpPr>
            <p:spPr>
              <a:xfrm>
                <a:off x="3574518" y="2826428"/>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5</m:t>
                      </m:r>
                      <m:r>
                        <a:rPr lang="en-GB" sz="2400" b="0" i="1" smtClean="0">
                          <a:latin typeface="Cambria Math" panose="02040503050406030204" pitchFamily="18" charset="0"/>
                        </a:rPr>
                        <m:t>0</m:t>
                      </m:r>
                    </m:oMath>
                  </m:oMathPara>
                </a14:m>
                <a:endParaRPr lang="en-GB" sz="2400" dirty="0"/>
              </a:p>
            </p:txBody>
          </p:sp>
        </mc:Choice>
        <mc:Fallback xmlns="">
          <p:sp>
            <p:nvSpPr>
              <p:cNvPr id="45" name="TextBox 44">
                <a:extLst>
                  <a:ext uri="{FF2B5EF4-FFF2-40B4-BE49-F238E27FC236}">
                    <a16:creationId xmlns:a16="http://schemas.microsoft.com/office/drawing/2014/main" id="{1F2BFC1C-FFD2-37BD-D11F-9F50C81C6D54}"/>
                  </a:ext>
                </a:extLst>
              </p:cNvPr>
              <p:cNvSpPr txBox="1">
                <a:spLocks noRot="1" noChangeAspect="1" noMove="1" noResize="1" noEditPoints="1" noAdjustHandles="1" noChangeArrowheads="1" noChangeShapeType="1" noTextEdit="1"/>
              </p:cNvSpPr>
              <p:nvPr/>
            </p:nvSpPr>
            <p:spPr>
              <a:xfrm>
                <a:off x="3574518" y="2826428"/>
                <a:ext cx="587020" cy="461665"/>
              </a:xfrm>
              <a:prstGeom prst="rect">
                <a:avLst/>
              </a:prstGeom>
              <a:blipFill>
                <a:blip r:embed="rId9"/>
                <a:stretch>
                  <a:fillRect/>
                </a:stretch>
              </a:blipFill>
            </p:spPr>
            <p:txBody>
              <a:bodyPr/>
              <a:lstStyle/>
              <a:p>
                <a:r>
                  <a:rPr lang="en-GB">
                    <a:noFill/>
                  </a:rPr>
                  <a:t> </a:t>
                </a:r>
              </a:p>
            </p:txBody>
          </p:sp>
        </mc:Fallback>
      </mc:AlternateContent>
      <p:cxnSp>
        <p:nvCxnSpPr>
          <p:cNvPr id="46" name="Straight Connector 45">
            <a:extLst>
              <a:ext uri="{FF2B5EF4-FFF2-40B4-BE49-F238E27FC236}">
                <a16:creationId xmlns:a16="http://schemas.microsoft.com/office/drawing/2014/main" id="{471BD60B-2357-D374-28B8-C983D65FC556}"/>
              </a:ext>
            </a:extLst>
          </p:cNvPr>
          <p:cNvCxnSpPr>
            <a:cxnSpLocks/>
          </p:cNvCxnSpPr>
          <p:nvPr/>
        </p:nvCxnSpPr>
        <p:spPr>
          <a:xfrm>
            <a:off x="9876955" y="3028414"/>
            <a:ext cx="1035576"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0719B64-F4BB-E28F-7EB5-326C795D885E}"/>
                  </a:ext>
                </a:extLst>
              </p:cNvPr>
              <p:cNvSpPr txBox="1"/>
              <p:nvPr/>
            </p:nvSpPr>
            <p:spPr>
              <a:xfrm>
                <a:off x="10816850" y="2768810"/>
                <a:ext cx="8283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𝑃𝑃𝐹</m:t>
                      </m:r>
                    </m:oMath>
                  </m:oMathPara>
                </a14:m>
                <a:endParaRPr lang="en-GB" sz="2400" dirty="0"/>
              </a:p>
            </p:txBody>
          </p:sp>
        </mc:Choice>
        <mc:Fallback xmlns="">
          <p:sp>
            <p:nvSpPr>
              <p:cNvPr id="47" name="TextBox 46">
                <a:extLst>
                  <a:ext uri="{FF2B5EF4-FFF2-40B4-BE49-F238E27FC236}">
                    <a16:creationId xmlns:a16="http://schemas.microsoft.com/office/drawing/2014/main" id="{30719B64-F4BB-E28F-7EB5-326C795D885E}"/>
                  </a:ext>
                </a:extLst>
              </p:cNvPr>
              <p:cNvSpPr txBox="1">
                <a:spLocks noRot="1" noChangeAspect="1" noMove="1" noResize="1" noEditPoints="1" noAdjustHandles="1" noChangeArrowheads="1" noChangeShapeType="1" noTextEdit="1"/>
              </p:cNvSpPr>
              <p:nvPr/>
            </p:nvSpPr>
            <p:spPr>
              <a:xfrm>
                <a:off x="10816850" y="2768810"/>
                <a:ext cx="828304" cy="461665"/>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8BFB0F4-D6B3-C6E9-BE96-AC170A56B1EB}"/>
                  </a:ext>
                </a:extLst>
              </p:cNvPr>
              <p:cNvSpPr txBox="1"/>
              <p:nvPr/>
            </p:nvSpPr>
            <p:spPr>
              <a:xfrm>
                <a:off x="11706515" y="4728894"/>
                <a:ext cx="4984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𝑥</m:t>
                      </m:r>
                    </m:oMath>
                  </m:oMathPara>
                </a14:m>
                <a:endParaRPr lang="en-GB" sz="3200" dirty="0"/>
              </a:p>
            </p:txBody>
          </p:sp>
        </mc:Choice>
        <mc:Fallback xmlns="">
          <p:sp>
            <p:nvSpPr>
              <p:cNvPr id="57" name="TextBox 56">
                <a:extLst>
                  <a:ext uri="{FF2B5EF4-FFF2-40B4-BE49-F238E27FC236}">
                    <a16:creationId xmlns:a16="http://schemas.microsoft.com/office/drawing/2014/main" id="{38BFB0F4-D6B3-C6E9-BE96-AC170A56B1EB}"/>
                  </a:ext>
                </a:extLst>
              </p:cNvPr>
              <p:cNvSpPr txBox="1">
                <a:spLocks noRot="1" noChangeAspect="1" noMove="1" noResize="1" noEditPoints="1" noAdjustHandles="1" noChangeArrowheads="1" noChangeShapeType="1" noTextEdit="1"/>
              </p:cNvSpPr>
              <p:nvPr/>
            </p:nvSpPr>
            <p:spPr>
              <a:xfrm>
                <a:off x="11706515" y="4728894"/>
                <a:ext cx="498470" cy="584775"/>
              </a:xfrm>
              <a:prstGeom prst="rect">
                <a:avLst/>
              </a:prstGeom>
              <a:blipFill>
                <a:blip r:embed="rId11"/>
                <a:stretch>
                  <a:fillRect/>
                </a:stretch>
              </a:blipFill>
            </p:spPr>
            <p:txBody>
              <a:bodyPr/>
              <a:lstStyle/>
              <a:p>
                <a:r>
                  <a:rPr lang="en-GB">
                    <a:noFill/>
                  </a:rPr>
                  <a:t> </a:t>
                </a:r>
              </a:p>
            </p:txBody>
          </p:sp>
        </mc:Fallback>
      </mc:AlternateContent>
      <p:sp>
        <p:nvSpPr>
          <p:cNvPr id="59" name="Isosceles Triangle 58">
            <a:extLst>
              <a:ext uri="{FF2B5EF4-FFF2-40B4-BE49-F238E27FC236}">
                <a16:creationId xmlns:a16="http://schemas.microsoft.com/office/drawing/2014/main" id="{5A73D6D7-C0A7-6CFD-4AC8-FE2C547BCF78}"/>
              </a:ext>
            </a:extLst>
          </p:cNvPr>
          <p:cNvSpPr/>
          <p:nvPr/>
        </p:nvSpPr>
        <p:spPr>
          <a:xfrm>
            <a:off x="9979384" y="3028414"/>
            <a:ext cx="1604408" cy="1993532"/>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Isosceles Triangle 59">
            <a:extLst>
              <a:ext uri="{FF2B5EF4-FFF2-40B4-BE49-F238E27FC236}">
                <a16:creationId xmlns:a16="http://schemas.microsoft.com/office/drawing/2014/main" id="{1AD0408A-EC8A-132E-533A-6AB157F1D80D}"/>
              </a:ext>
            </a:extLst>
          </p:cNvPr>
          <p:cNvSpPr/>
          <p:nvPr/>
        </p:nvSpPr>
        <p:spPr>
          <a:xfrm>
            <a:off x="7671613" y="1828957"/>
            <a:ext cx="2324559" cy="1227600"/>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DBDB3C94-4168-6361-E856-73130318C15D}"/>
              </a:ext>
            </a:extLst>
          </p:cNvPr>
          <p:cNvSpPr/>
          <p:nvPr/>
        </p:nvSpPr>
        <p:spPr>
          <a:xfrm>
            <a:off x="7667998" y="3028415"/>
            <a:ext cx="2311386" cy="1993532"/>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3AEE465-E613-E776-D997-95A4E66B8A67}"/>
                  </a:ext>
                </a:extLst>
              </p:cNvPr>
              <p:cNvSpPr txBox="1"/>
              <p:nvPr/>
            </p:nvSpPr>
            <p:spPr>
              <a:xfrm>
                <a:off x="7149162" y="1581421"/>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75</m:t>
                      </m:r>
                    </m:oMath>
                  </m:oMathPara>
                </a14:m>
                <a:endParaRPr lang="en-GB" sz="2400" dirty="0"/>
              </a:p>
            </p:txBody>
          </p:sp>
        </mc:Choice>
        <mc:Fallback xmlns="">
          <p:sp>
            <p:nvSpPr>
              <p:cNvPr id="65" name="TextBox 64">
                <a:extLst>
                  <a:ext uri="{FF2B5EF4-FFF2-40B4-BE49-F238E27FC236}">
                    <a16:creationId xmlns:a16="http://schemas.microsoft.com/office/drawing/2014/main" id="{13AEE465-E613-E776-D997-95A4E66B8A67}"/>
                  </a:ext>
                </a:extLst>
              </p:cNvPr>
              <p:cNvSpPr txBox="1">
                <a:spLocks noRot="1" noChangeAspect="1" noMove="1" noResize="1" noEditPoints="1" noAdjustHandles="1" noChangeArrowheads="1" noChangeShapeType="1" noTextEdit="1"/>
              </p:cNvSpPr>
              <p:nvPr/>
            </p:nvSpPr>
            <p:spPr>
              <a:xfrm>
                <a:off x="7149162" y="1581421"/>
                <a:ext cx="587020" cy="46166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AFFA3C-67CA-51F4-5C36-67239411994A}"/>
                  </a:ext>
                </a:extLst>
              </p:cNvPr>
              <p:cNvSpPr txBox="1"/>
              <p:nvPr/>
            </p:nvSpPr>
            <p:spPr>
              <a:xfrm>
                <a:off x="10966377" y="5014288"/>
                <a:ext cx="9893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133.3</m:t>
                      </m:r>
                    </m:oMath>
                  </m:oMathPara>
                </a14:m>
                <a:endParaRPr lang="en-GB" sz="2400" dirty="0"/>
              </a:p>
            </p:txBody>
          </p:sp>
        </mc:Choice>
        <mc:Fallback xmlns="">
          <p:sp>
            <p:nvSpPr>
              <p:cNvPr id="66" name="TextBox 65">
                <a:extLst>
                  <a:ext uri="{FF2B5EF4-FFF2-40B4-BE49-F238E27FC236}">
                    <a16:creationId xmlns:a16="http://schemas.microsoft.com/office/drawing/2014/main" id="{B2AFFA3C-67CA-51F4-5C36-67239411994A}"/>
                  </a:ext>
                </a:extLst>
              </p:cNvPr>
              <p:cNvSpPr txBox="1">
                <a:spLocks noRot="1" noChangeAspect="1" noMove="1" noResize="1" noEditPoints="1" noAdjustHandles="1" noChangeArrowheads="1" noChangeShapeType="1" noTextEdit="1"/>
              </p:cNvSpPr>
              <p:nvPr/>
            </p:nvSpPr>
            <p:spPr>
              <a:xfrm>
                <a:off x="10966377" y="5014288"/>
                <a:ext cx="989373" cy="461665"/>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6EA1738-2F3C-C1D4-D17E-60B1259DFF30}"/>
                  </a:ext>
                </a:extLst>
              </p:cNvPr>
              <p:cNvSpPr txBox="1"/>
              <p:nvPr/>
            </p:nvSpPr>
            <p:spPr>
              <a:xfrm>
                <a:off x="7193437" y="1117773"/>
                <a:ext cx="504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oMath>
                  </m:oMathPara>
                </a14:m>
                <a:endParaRPr lang="en-GB" sz="3200" dirty="0"/>
              </a:p>
            </p:txBody>
          </p:sp>
        </mc:Choice>
        <mc:Fallback xmlns="">
          <p:sp>
            <p:nvSpPr>
              <p:cNvPr id="67" name="TextBox 66">
                <a:extLst>
                  <a:ext uri="{FF2B5EF4-FFF2-40B4-BE49-F238E27FC236}">
                    <a16:creationId xmlns:a16="http://schemas.microsoft.com/office/drawing/2014/main" id="{C6EA1738-2F3C-C1D4-D17E-60B1259DFF30}"/>
                  </a:ext>
                </a:extLst>
              </p:cNvPr>
              <p:cNvSpPr txBox="1">
                <a:spLocks noRot="1" noChangeAspect="1" noMove="1" noResize="1" noEditPoints="1" noAdjustHandles="1" noChangeArrowheads="1" noChangeShapeType="1" noTextEdit="1"/>
              </p:cNvSpPr>
              <p:nvPr/>
            </p:nvSpPr>
            <p:spPr>
              <a:xfrm>
                <a:off x="7193437" y="1117773"/>
                <a:ext cx="504241" cy="584775"/>
              </a:xfrm>
              <a:prstGeom prst="rect">
                <a:avLst/>
              </a:prstGeom>
              <a:blipFill>
                <a:blip r:embed="rId14"/>
                <a:stretch>
                  <a:fillRect/>
                </a:stretch>
              </a:blipFill>
            </p:spPr>
            <p:txBody>
              <a:bodyPr/>
              <a:lstStyle/>
              <a:p>
                <a:r>
                  <a:rPr lang="en-GB">
                    <a:noFill/>
                  </a:rPr>
                  <a:t> </a:t>
                </a:r>
              </a:p>
            </p:txBody>
          </p:sp>
        </mc:Fallback>
      </mc:AlternateContent>
      <p:cxnSp>
        <p:nvCxnSpPr>
          <p:cNvPr id="55" name="Straight Connector 54">
            <a:extLst>
              <a:ext uri="{FF2B5EF4-FFF2-40B4-BE49-F238E27FC236}">
                <a16:creationId xmlns:a16="http://schemas.microsoft.com/office/drawing/2014/main" id="{718A06D5-8E4D-4793-DBEA-E3346310CA04}"/>
              </a:ext>
            </a:extLst>
          </p:cNvPr>
          <p:cNvCxnSpPr>
            <a:cxnSpLocks/>
          </p:cNvCxnSpPr>
          <p:nvPr/>
        </p:nvCxnSpPr>
        <p:spPr>
          <a:xfrm>
            <a:off x="7660596" y="1410159"/>
            <a:ext cx="0" cy="3640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064B0DD-F033-D5F4-C63D-8A01FCECEE97}"/>
              </a:ext>
            </a:extLst>
          </p:cNvPr>
          <p:cNvCxnSpPr>
            <a:cxnSpLocks/>
          </p:cNvCxnSpPr>
          <p:nvPr/>
        </p:nvCxnSpPr>
        <p:spPr>
          <a:xfrm flipV="1">
            <a:off x="7649579" y="5021282"/>
            <a:ext cx="4149486" cy="128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69A3DB1-E96D-9D11-6BFA-DC4E19DC0D3C}"/>
              </a:ext>
            </a:extLst>
          </p:cNvPr>
          <p:cNvCxnSpPr>
            <a:cxnSpLocks/>
            <a:stCxn id="59" idx="0"/>
            <a:endCxn id="59" idx="4"/>
          </p:cNvCxnSpPr>
          <p:nvPr/>
        </p:nvCxnSpPr>
        <p:spPr>
          <a:xfrm>
            <a:off x="9979384" y="3028414"/>
            <a:ext cx="1604408" cy="1993532"/>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AC1CFFD-BBC3-3765-ED66-88879ACC8DF9}"/>
              </a:ext>
            </a:extLst>
          </p:cNvPr>
          <p:cNvCxnSpPr>
            <a:cxnSpLocks/>
            <a:stCxn id="60" idx="0"/>
            <a:endCxn id="59" idx="0"/>
          </p:cNvCxnSpPr>
          <p:nvPr/>
        </p:nvCxnSpPr>
        <p:spPr>
          <a:xfrm>
            <a:off x="7671613" y="1828957"/>
            <a:ext cx="2307771" cy="119945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FEC50450-C2F0-66CB-395C-91FAEDAEDAAE}"/>
                  </a:ext>
                </a:extLst>
              </p:cNvPr>
              <p:cNvSpPr txBox="1"/>
              <p:nvPr/>
            </p:nvSpPr>
            <p:spPr>
              <a:xfrm>
                <a:off x="7938184" y="1165588"/>
                <a:ext cx="40824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𝑃𝑟𝑜𝑑𝑢𝑐𝑡𝑖𝑜𝑛</m:t>
                      </m:r>
                      <m:r>
                        <a:rPr lang="en-GB" sz="2000" b="0" i="1" smtClean="0">
                          <a:latin typeface="Cambria Math" panose="02040503050406030204" pitchFamily="18" charset="0"/>
                        </a:rPr>
                        <m:t> </m:t>
                      </m:r>
                      <m:r>
                        <a:rPr lang="en-GB" sz="2000" b="0" i="1" smtClean="0">
                          <a:latin typeface="Cambria Math" panose="02040503050406030204" pitchFamily="18" charset="0"/>
                        </a:rPr>
                        <m:t>𝑃𝑜𝑠𝑠𝑖𝑏𝑖𝑙𝑖𝑡𝑖𝑒𝑠</m:t>
                      </m:r>
                      <m:r>
                        <a:rPr lang="en-GB" sz="2000" b="0" i="1" smtClean="0">
                          <a:latin typeface="Cambria Math" panose="02040503050406030204" pitchFamily="18" charset="0"/>
                        </a:rPr>
                        <m:t> </m:t>
                      </m:r>
                      <m:r>
                        <a:rPr lang="en-GB" sz="2000" b="0" i="1" smtClean="0">
                          <a:latin typeface="Cambria Math" panose="02040503050406030204" pitchFamily="18" charset="0"/>
                        </a:rPr>
                        <m:t>𝐹𝑟𝑜𝑛𝑡𝑖𝑒𝑟</m:t>
                      </m:r>
                    </m:oMath>
                  </m:oMathPara>
                </a14:m>
                <a:endParaRPr lang="en-GB" sz="2000" dirty="0"/>
              </a:p>
            </p:txBody>
          </p:sp>
        </mc:Choice>
        <mc:Fallback xmlns="">
          <p:sp>
            <p:nvSpPr>
              <p:cNvPr id="82" name="TextBox 81">
                <a:extLst>
                  <a:ext uri="{FF2B5EF4-FFF2-40B4-BE49-F238E27FC236}">
                    <a16:creationId xmlns:a16="http://schemas.microsoft.com/office/drawing/2014/main" id="{FEC50450-C2F0-66CB-395C-91FAEDAEDAAE}"/>
                  </a:ext>
                </a:extLst>
              </p:cNvPr>
              <p:cNvSpPr txBox="1">
                <a:spLocks noRot="1" noChangeAspect="1" noMove="1" noResize="1" noEditPoints="1" noAdjustHandles="1" noChangeArrowheads="1" noChangeShapeType="1" noTextEdit="1"/>
              </p:cNvSpPr>
              <p:nvPr/>
            </p:nvSpPr>
            <p:spPr>
              <a:xfrm>
                <a:off x="7938184" y="1165588"/>
                <a:ext cx="4082400" cy="400110"/>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B65A4FB-0725-01CA-6BF0-E0FE4D7CF2C6}"/>
                  </a:ext>
                </a:extLst>
              </p:cNvPr>
              <p:cNvSpPr txBox="1"/>
              <p:nvPr/>
            </p:nvSpPr>
            <p:spPr>
              <a:xfrm>
                <a:off x="1094378" y="1159646"/>
                <a:ext cx="20672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𝐹𝑖𝑟𝑠𝑡</m:t>
                      </m:r>
                      <m:r>
                        <a:rPr lang="en-GB" sz="2000" b="0" i="1" smtClean="0">
                          <a:latin typeface="Cambria Math" panose="02040503050406030204" pitchFamily="18" charset="0"/>
                        </a:rPr>
                        <m:t> </m:t>
                      </m:r>
                      <m:r>
                        <a:rPr lang="en-GB" sz="2000" b="0" i="1" smtClean="0">
                          <a:latin typeface="Cambria Math" panose="02040503050406030204" pitchFamily="18" charset="0"/>
                        </a:rPr>
                        <m:t>𝑇𝑒𝑐h𝑛𝑖𝑞𝑢𝑒</m:t>
                      </m:r>
                    </m:oMath>
                  </m:oMathPara>
                </a14:m>
                <a:endParaRPr lang="en-GB" sz="2000" dirty="0"/>
              </a:p>
            </p:txBody>
          </p:sp>
        </mc:Choice>
        <mc:Fallback xmlns="">
          <p:sp>
            <p:nvSpPr>
              <p:cNvPr id="83" name="TextBox 82">
                <a:extLst>
                  <a:ext uri="{FF2B5EF4-FFF2-40B4-BE49-F238E27FC236}">
                    <a16:creationId xmlns:a16="http://schemas.microsoft.com/office/drawing/2014/main" id="{DB65A4FB-0725-01CA-6BF0-E0FE4D7CF2C6}"/>
                  </a:ext>
                </a:extLst>
              </p:cNvPr>
              <p:cNvSpPr txBox="1">
                <a:spLocks noRot="1" noChangeAspect="1" noMove="1" noResize="1" noEditPoints="1" noAdjustHandles="1" noChangeArrowheads="1" noChangeShapeType="1" noTextEdit="1"/>
              </p:cNvSpPr>
              <p:nvPr/>
            </p:nvSpPr>
            <p:spPr>
              <a:xfrm>
                <a:off x="1094378" y="1159646"/>
                <a:ext cx="2067297" cy="400110"/>
              </a:xfrm>
              <a:prstGeom prst="rect">
                <a:avLst/>
              </a:prstGeom>
              <a:blipFill>
                <a:blip r:embed="rId16"/>
                <a:stretch>
                  <a:fillRect b="-1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8A24405-4B79-3AA4-8910-0F0FA212D78A}"/>
                  </a:ext>
                </a:extLst>
              </p:cNvPr>
              <p:cNvSpPr txBox="1"/>
              <p:nvPr/>
            </p:nvSpPr>
            <p:spPr>
              <a:xfrm>
                <a:off x="4588448" y="1159646"/>
                <a:ext cx="23031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𝑆𝑒𝑐𝑜𝑛𝑑</m:t>
                      </m:r>
                      <m:r>
                        <a:rPr lang="en-GB" sz="2000" b="0" i="1" smtClean="0">
                          <a:latin typeface="Cambria Math" panose="02040503050406030204" pitchFamily="18" charset="0"/>
                        </a:rPr>
                        <m:t> </m:t>
                      </m:r>
                      <m:r>
                        <a:rPr lang="en-GB" sz="2000" b="0" i="1" smtClean="0">
                          <a:latin typeface="Cambria Math" panose="02040503050406030204" pitchFamily="18" charset="0"/>
                        </a:rPr>
                        <m:t>𝑇𝑒𝑐h𝑛𝑖𝑞𝑢𝑒</m:t>
                      </m:r>
                    </m:oMath>
                  </m:oMathPara>
                </a14:m>
                <a:endParaRPr lang="en-GB" sz="2000" dirty="0"/>
              </a:p>
            </p:txBody>
          </p:sp>
        </mc:Choice>
        <mc:Fallback xmlns="">
          <p:sp>
            <p:nvSpPr>
              <p:cNvPr id="84" name="TextBox 83">
                <a:extLst>
                  <a:ext uri="{FF2B5EF4-FFF2-40B4-BE49-F238E27FC236}">
                    <a16:creationId xmlns:a16="http://schemas.microsoft.com/office/drawing/2014/main" id="{08A24405-4B79-3AA4-8910-0F0FA212D78A}"/>
                  </a:ext>
                </a:extLst>
              </p:cNvPr>
              <p:cNvSpPr txBox="1">
                <a:spLocks noRot="1" noChangeAspect="1" noMove="1" noResize="1" noEditPoints="1" noAdjustHandles="1" noChangeArrowheads="1" noChangeShapeType="1" noTextEdit="1"/>
              </p:cNvSpPr>
              <p:nvPr/>
            </p:nvSpPr>
            <p:spPr>
              <a:xfrm>
                <a:off x="4588448" y="1159646"/>
                <a:ext cx="2303195" cy="400110"/>
              </a:xfrm>
              <a:prstGeom prst="rect">
                <a:avLst/>
              </a:prstGeom>
              <a:blipFill>
                <a:blip r:embed="rId17"/>
                <a:stretch>
                  <a:fillRect b="-13636"/>
                </a:stretch>
              </a:blipFill>
            </p:spPr>
            <p:txBody>
              <a:bodyPr/>
              <a:lstStyle/>
              <a:p>
                <a:r>
                  <a:rPr lang="en-GB">
                    <a:noFill/>
                  </a:rPr>
                  <a:t> </a:t>
                </a:r>
              </a:p>
            </p:txBody>
          </p:sp>
        </mc:Fallback>
      </mc:AlternateContent>
    </p:spTree>
    <p:extLst>
      <p:ext uri="{BB962C8B-B14F-4D97-AF65-F5344CB8AC3E}">
        <p14:creationId xmlns:p14="http://schemas.microsoft.com/office/powerpoint/2010/main" val="141257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5EF2B864-6B81-AAB9-B0B5-F34EA8A59321}"/>
              </a:ext>
            </a:extLst>
          </p:cNvPr>
          <p:cNvSpPr/>
          <p:nvPr/>
        </p:nvSpPr>
        <p:spPr>
          <a:xfrm>
            <a:off x="2335577" y="2005071"/>
            <a:ext cx="3942208" cy="3525397"/>
          </a:xfrm>
          <a:prstGeom prst="triangle">
            <a:avLst>
              <a:gd name="adj" fmla="val 0"/>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24582894-5C9E-1537-2D38-878ABD399805}"/>
              </a:ext>
            </a:extLst>
          </p:cNvPr>
          <p:cNvCxnSpPr>
            <a:cxnSpLocks/>
            <a:stCxn id="4" idx="0"/>
            <a:endCxn id="4" idx="4"/>
          </p:cNvCxnSpPr>
          <p:nvPr/>
        </p:nvCxnSpPr>
        <p:spPr>
          <a:xfrm>
            <a:off x="2335577" y="2005071"/>
            <a:ext cx="3942208" cy="3525397"/>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8DAC5C4-781E-60A9-F378-F1EBCF1D22C5}"/>
              </a:ext>
            </a:extLst>
          </p:cNvPr>
          <p:cNvCxnSpPr/>
          <p:nvPr/>
        </p:nvCxnSpPr>
        <p:spPr>
          <a:xfrm>
            <a:off x="2335576" y="848299"/>
            <a:ext cx="0" cy="46821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3163EB7-7909-5DD2-3830-36E4911BE96D}"/>
              </a:ext>
            </a:extLst>
          </p:cNvPr>
          <p:cNvCxnSpPr>
            <a:cxnSpLocks/>
          </p:cNvCxnSpPr>
          <p:nvPr/>
        </p:nvCxnSpPr>
        <p:spPr>
          <a:xfrm>
            <a:off x="2324559" y="5541484"/>
            <a:ext cx="679740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8F5B9F-6C4A-DB24-FE2D-E35B1134B46E}"/>
                  </a:ext>
                </a:extLst>
              </p:cNvPr>
              <p:cNvSpPr txBox="1"/>
              <p:nvPr/>
            </p:nvSpPr>
            <p:spPr>
              <a:xfrm>
                <a:off x="9121966" y="5238079"/>
                <a:ext cx="49847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𝑥</m:t>
                      </m:r>
                    </m:oMath>
                  </m:oMathPara>
                </a14:m>
                <a:endParaRPr lang="en-GB" sz="3200" dirty="0"/>
              </a:p>
            </p:txBody>
          </p:sp>
        </mc:Choice>
        <mc:Fallback xmlns="">
          <p:sp>
            <p:nvSpPr>
              <p:cNvPr id="8" name="TextBox 7">
                <a:extLst>
                  <a:ext uri="{FF2B5EF4-FFF2-40B4-BE49-F238E27FC236}">
                    <a16:creationId xmlns:a16="http://schemas.microsoft.com/office/drawing/2014/main" id="{C38F5B9F-6C4A-DB24-FE2D-E35B1134B46E}"/>
                  </a:ext>
                </a:extLst>
              </p:cNvPr>
              <p:cNvSpPr txBox="1">
                <a:spLocks noRot="1" noChangeAspect="1" noMove="1" noResize="1" noEditPoints="1" noAdjustHandles="1" noChangeArrowheads="1" noChangeShapeType="1" noTextEdit="1"/>
              </p:cNvSpPr>
              <p:nvPr/>
            </p:nvSpPr>
            <p:spPr>
              <a:xfrm>
                <a:off x="9121966" y="5238079"/>
                <a:ext cx="498470" cy="58477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1A5A08-44FB-9F4D-2E3D-92A01969A3DC}"/>
                  </a:ext>
                </a:extLst>
              </p:cNvPr>
              <p:cNvSpPr txBox="1"/>
              <p:nvPr/>
            </p:nvSpPr>
            <p:spPr>
              <a:xfrm>
                <a:off x="1837106" y="731740"/>
                <a:ext cx="5042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𝑦</m:t>
                      </m:r>
                    </m:oMath>
                  </m:oMathPara>
                </a14:m>
                <a:endParaRPr lang="en-GB" sz="3200" dirty="0"/>
              </a:p>
            </p:txBody>
          </p:sp>
        </mc:Choice>
        <mc:Fallback xmlns="">
          <p:sp>
            <p:nvSpPr>
              <p:cNvPr id="9" name="TextBox 8">
                <a:extLst>
                  <a:ext uri="{FF2B5EF4-FFF2-40B4-BE49-F238E27FC236}">
                    <a16:creationId xmlns:a16="http://schemas.microsoft.com/office/drawing/2014/main" id="{061A5A08-44FB-9F4D-2E3D-92A01969A3DC}"/>
                  </a:ext>
                </a:extLst>
              </p:cNvPr>
              <p:cNvSpPr txBox="1">
                <a:spLocks noRot="1" noChangeAspect="1" noMove="1" noResize="1" noEditPoints="1" noAdjustHandles="1" noChangeArrowheads="1" noChangeShapeType="1" noTextEdit="1"/>
              </p:cNvSpPr>
              <p:nvPr/>
            </p:nvSpPr>
            <p:spPr>
              <a:xfrm>
                <a:off x="1837106" y="731740"/>
                <a:ext cx="504241" cy="58477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7BF71C-6042-B7E9-9E46-07947AADE929}"/>
                  </a:ext>
                </a:extLst>
              </p:cNvPr>
              <p:cNvSpPr txBox="1"/>
              <p:nvPr/>
            </p:nvSpPr>
            <p:spPr>
              <a:xfrm>
                <a:off x="5912861" y="5525398"/>
                <a:ext cx="7569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1</m:t>
                      </m:r>
                      <m:r>
                        <a:rPr lang="en-GB" sz="2400" b="0" i="1" smtClean="0">
                          <a:latin typeface="Cambria Math" panose="02040503050406030204" pitchFamily="18" charset="0"/>
                        </a:rPr>
                        <m:t>00</m:t>
                      </m:r>
                    </m:oMath>
                  </m:oMathPara>
                </a14:m>
                <a:endParaRPr lang="en-GB" sz="2400" dirty="0"/>
              </a:p>
            </p:txBody>
          </p:sp>
        </mc:Choice>
        <mc:Fallback xmlns="">
          <p:sp>
            <p:nvSpPr>
              <p:cNvPr id="10" name="TextBox 9">
                <a:extLst>
                  <a:ext uri="{FF2B5EF4-FFF2-40B4-BE49-F238E27FC236}">
                    <a16:creationId xmlns:a16="http://schemas.microsoft.com/office/drawing/2014/main" id="{5D7BF71C-6042-B7E9-9E46-07947AADE929}"/>
                  </a:ext>
                </a:extLst>
              </p:cNvPr>
              <p:cNvSpPr txBox="1">
                <a:spLocks noRot="1" noChangeAspect="1" noMove="1" noResize="1" noEditPoints="1" noAdjustHandles="1" noChangeArrowheads="1" noChangeShapeType="1" noTextEdit="1"/>
              </p:cNvSpPr>
              <p:nvPr/>
            </p:nvSpPr>
            <p:spPr>
              <a:xfrm>
                <a:off x="5912861" y="5525398"/>
                <a:ext cx="756938"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E18D7C5-4D84-8BAB-E257-27B634C2C939}"/>
                  </a:ext>
                </a:extLst>
              </p:cNvPr>
              <p:cNvSpPr txBox="1"/>
              <p:nvPr/>
            </p:nvSpPr>
            <p:spPr>
              <a:xfrm>
                <a:off x="1792831" y="1774238"/>
                <a:ext cx="5870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50</m:t>
                      </m:r>
                    </m:oMath>
                  </m:oMathPara>
                </a14:m>
                <a:endParaRPr lang="en-GB" sz="2400" dirty="0"/>
              </a:p>
            </p:txBody>
          </p:sp>
        </mc:Choice>
        <mc:Fallback xmlns="">
          <p:sp>
            <p:nvSpPr>
              <p:cNvPr id="11" name="TextBox 10">
                <a:extLst>
                  <a:ext uri="{FF2B5EF4-FFF2-40B4-BE49-F238E27FC236}">
                    <a16:creationId xmlns:a16="http://schemas.microsoft.com/office/drawing/2014/main" id="{6E18D7C5-4D84-8BAB-E257-27B634C2C939}"/>
                  </a:ext>
                </a:extLst>
              </p:cNvPr>
              <p:cNvSpPr txBox="1">
                <a:spLocks noRot="1" noChangeAspect="1" noMove="1" noResize="1" noEditPoints="1" noAdjustHandles="1" noChangeArrowheads="1" noChangeShapeType="1" noTextEdit="1"/>
              </p:cNvSpPr>
              <p:nvPr/>
            </p:nvSpPr>
            <p:spPr>
              <a:xfrm>
                <a:off x="1792831" y="1774238"/>
                <a:ext cx="587020" cy="461665"/>
              </a:xfrm>
              <a:prstGeom prst="rect">
                <a:avLst/>
              </a:prstGeom>
              <a:blipFill>
                <a:blip r:embed="rId5"/>
                <a:stretch>
                  <a:fillRect/>
                </a:stretch>
              </a:blipFill>
            </p:spPr>
            <p:txBody>
              <a:bodyPr/>
              <a:lstStyle/>
              <a:p>
                <a:r>
                  <a:rPr lang="en-GB">
                    <a:noFill/>
                  </a:rPr>
                  <a:t> </a:t>
                </a:r>
              </a:p>
            </p:txBody>
          </p:sp>
        </mc:Fallback>
      </mc:AlternateContent>
      <p:cxnSp>
        <p:nvCxnSpPr>
          <p:cNvPr id="12" name="Straight Connector 11">
            <a:extLst>
              <a:ext uri="{FF2B5EF4-FFF2-40B4-BE49-F238E27FC236}">
                <a16:creationId xmlns:a16="http://schemas.microsoft.com/office/drawing/2014/main" id="{88A9D1D0-9D0C-9A71-9698-D249E60BAFAA}"/>
              </a:ext>
            </a:extLst>
          </p:cNvPr>
          <p:cNvCxnSpPr>
            <a:cxnSpLocks/>
            <a:stCxn id="4" idx="5"/>
          </p:cNvCxnSpPr>
          <p:nvPr/>
        </p:nvCxnSpPr>
        <p:spPr>
          <a:xfrm>
            <a:off x="4306681" y="3767770"/>
            <a:ext cx="19509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95BA85E-BD1E-6972-C437-38CD3146565F}"/>
                  </a:ext>
                </a:extLst>
              </p:cNvPr>
              <p:cNvSpPr txBox="1"/>
              <p:nvPr/>
            </p:nvSpPr>
            <p:spPr>
              <a:xfrm>
                <a:off x="6233510" y="3536936"/>
                <a:ext cx="8283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𝑃𝑃𝐹</m:t>
                      </m:r>
                    </m:oMath>
                  </m:oMathPara>
                </a14:m>
                <a:endParaRPr lang="en-GB" sz="2400" dirty="0"/>
              </a:p>
            </p:txBody>
          </p:sp>
        </mc:Choice>
        <mc:Fallback xmlns="">
          <p:sp>
            <p:nvSpPr>
              <p:cNvPr id="13" name="TextBox 12">
                <a:extLst>
                  <a:ext uri="{FF2B5EF4-FFF2-40B4-BE49-F238E27FC236}">
                    <a16:creationId xmlns:a16="http://schemas.microsoft.com/office/drawing/2014/main" id="{495BA85E-BD1E-6972-C437-38CD3146565F}"/>
                  </a:ext>
                </a:extLst>
              </p:cNvPr>
              <p:cNvSpPr txBox="1">
                <a:spLocks noRot="1" noChangeAspect="1" noMove="1" noResize="1" noEditPoints="1" noAdjustHandles="1" noChangeArrowheads="1" noChangeShapeType="1" noTextEdit="1"/>
              </p:cNvSpPr>
              <p:nvPr/>
            </p:nvSpPr>
            <p:spPr>
              <a:xfrm>
                <a:off x="6233510" y="3536936"/>
                <a:ext cx="828304" cy="46166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AFB48BE-711B-7DF2-7105-93237489D2F6}"/>
                  </a:ext>
                </a:extLst>
              </p:cNvPr>
              <p:cNvSpPr txBox="1"/>
              <p:nvPr/>
            </p:nvSpPr>
            <p:spPr>
              <a:xfrm>
                <a:off x="3682062" y="531685"/>
                <a:ext cx="40824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𝑃𝑟𝑜𝑑𝑢𝑐𝑡𝑖𝑜𝑛</m:t>
                      </m:r>
                      <m:r>
                        <a:rPr lang="en-GB" sz="2000" b="0" i="1" smtClean="0">
                          <a:latin typeface="Cambria Math" panose="02040503050406030204" pitchFamily="18" charset="0"/>
                        </a:rPr>
                        <m:t> </m:t>
                      </m:r>
                      <m:r>
                        <a:rPr lang="en-GB" sz="2000" b="0" i="1" smtClean="0">
                          <a:latin typeface="Cambria Math" panose="02040503050406030204" pitchFamily="18" charset="0"/>
                        </a:rPr>
                        <m:t>𝑃𝑜𝑠𝑠𝑖𝑏𝑖𝑙𝑖𝑡𝑖𝑒𝑠</m:t>
                      </m:r>
                      <m:r>
                        <a:rPr lang="en-GB" sz="2000" b="0" i="1" smtClean="0">
                          <a:latin typeface="Cambria Math" panose="02040503050406030204" pitchFamily="18" charset="0"/>
                        </a:rPr>
                        <m:t> </m:t>
                      </m:r>
                      <m:r>
                        <a:rPr lang="en-GB" sz="2000" b="0" i="1" smtClean="0">
                          <a:latin typeface="Cambria Math" panose="02040503050406030204" pitchFamily="18" charset="0"/>
                        </a:rPr>
                        <m:t>𝐹𝑟𝑜𝑛𝑡𝑖𝑒𝑟</m:t>
                      </m:r>
                    </m:oMath>
                  </m:oMathPara>
                </a14:m>
                <a:endParaRPr lang="en-GB" sz="2000" dirty="0"/>
              </a:p>
            </p:txBody>
          </p:sp>
        </mc:Choice>
        <mc:Fallback xmlns="">
          <p:sp>
            <p:nvSpPr>
              <p:cNvPr id="14" name="TextBox 13">
                <a:extLst>
                  <a:ext uri="{FF2B5EF4-FFF2-40B4-BE49-F238E27FC236}">
                    <a16:creationId xmlns:a16="http://schemas.microsoft.com/office/drawing/2014/main" id="{9AFB48BE-711B-7DF2-7105-93237489D2F6}"/>
                  </a:ext>
                </a:extLst>
              </p:cNvPr>
              <p:cNvSpPr txBox="1">
                <a:spLocks noRot="1" noChangeAspect="1" noMove="1" noResize="1" noEditPoints="1" noAdjustHandles="1" noChangeArrowheads="1" noChangeShapeType="1" noTextEdit="1"/>
              </p:cNvSpPr>
              <p:nvPr/>
            </p:nvSpPr>
            <p:spPr>
              <a:xfrm>
                <a:off x="3682062" y="531685"/>
                <a:ext cx="4082400" cy="400110"/>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209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One in a crowd">
            <a:extLst>
              <a:ext uri="{FF2B5EF4-FFF2-40B4-BE49-F238E27FC236}">
                <a16:creationId xmlns:a16="http://schemas.microsoft.com/office/drawing/2014/main" id="{FB9E14A6-19D0-4C1B-3174-24F4A3821DFD}"/>
              </a:ext>
            </a:extLst>
          </p:cNvPr>
          <p:cNvPicPr>
            <a:picLocks noChangeAspect="1"/>
          </p:cNvPicPr>
          <p:nvPr/>
        </p:nvPicPr>
        <p:blipFill>
          <a:blip r:embed="rId2">
            <a:alphaModFix amt="60000"/>
          </a:blip>
          <a:srcRect t="7734" b="17266"/>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979E2846-9734-04FC-6BE5-FDD44EBFB617}"/>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Motivation</a:t>
            </a:r>
          </a:p>
        </p:txBody>
      </p:sp>
    </p:spTree>
    <p:extLst>
      <p:ext uri="{BB962C8B-B14F-4D97-AF65-F5344CB8AC3E}">
        <p14:creationId xmlns:p14="http://schemas.microsoft.com/office/powerpoint/2010/main" val="2405413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E5C7D5-3AD7-A762-8933-7D2734B74631}"/>
                  </a:ext>
                </a:extLst>
              </p:cNvPr>
              <p:cNvSpPr txBox="1"/>
              <p:nvPr/>
            </p:nvSpPr>
            <p:spPr>
              <a:xfrm>
                <a:off x="-628650" y="1679120"/>
                <a:ext cx="13449300" cy="576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400" i="1" smtClean="0">
                              <a:solidFill>
                                <a:srgbClr val="836967"/>
                              </a:solidFill>
                              <a:latin typeface="Cambria Math" panose="02040503050406030204" pitchFamily="18" charset="0"/>
                            </a:rPr>
                          </m:ctrlPr>
                        </m:fPr>
                        <m:num>
                          <m:r>
                            <a:rPr lang="en-GB" sz="140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r>
                            <m:rPr>
                              <m:sty m:val="p"/>
                            </m:rPr>
                            <a:rPr lang="en-GB" sz="1400" i="0">
                              <a:latin typeface="Cambria Math" panose="02040503050406030204" pitchFamily="18" charset="0"/>
                            </a:rPr>
                            <m:t>Δ</m:t>
                          </m:r>
                          <m:func>
                            <m:funcPr>
                              <m:ctrlPr>
                                <a:rPr lang="en-GB" sz="1400" i="1">
                                  <a:latin typeface="Cambria Math" panose="02040503050406030204" pitchFamily="18" charset="0"/>
                                </a:rPr>
                              </m:ctrlPr>
                            </m:funcPr>
                            <m:fName>
                              <m:r>
                                <m:rPr>
                                  <m:sty m:val="p"/>
                                </m:rPr>
                                <a:rPr lang="en-GB" sz="1400" i="0">
                                  <a:latin typeface="Cambria Math" panose="02040503050406030204" pitchFamily="18" charset="0"/>
                                </a:rPr>
                                <m:t>log</m:t>
                              </m:r>
                            </m:fName>
                            <m:e>
                              <m:r>
                                <a:rPr lang="en-GB" sz="1400" i="1">
                                  <a:latin typeface="Cambria Math" panose="02040503050406030204" pitchFamily="18" charset="0"/>
                                </a:rPr>
                                <m:t>𝑤𝑎𝑔𝑒</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𝑠</m:t>
                                  </m:r>
                                </m:e>
                                <m:sub>
                                  <m:r>
                                    <a:rPr lang="en-GB" sz="1400" i="1">
                                      <a:latin typeface="Cambria Math" panose="02040503050406030204" pitchFamily="18" charset="0"/>
                                    </a:rPr>
                                    <m:t>𝑛</m:t>
                                  </m:r>
                                  <m:r>
                                    <a:rPr lang="en-GB" sz="1400" i="0">
                                      <a:latin typeface="Cambria Math" panose="02040503050406030204" pitchFamily="18" charset="0"/>
                                    </a:rPr>
                                    <m:t>,</m:t>
                                  </m:r>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sub>
                              </m:sSub>
                            </m:e>
                          </m:func>
                        </m:e>
                      </m:nary>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𝛽</m:t>
                          </m:r>
                        </m:e>
                        <m:sub>
                          <m:r>
                            <a:rPr lang="en-GB" sz="1400" i="0">
                              <a:latin typeface="Cambria Math" panose="02040503050406030204" pitchFamily="18" charset="0"/>
                            </a:rPr>
                            <m:t>0</m:t>
                          </m:r>
                        </m:sub>
                      </m:sSub>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𝛽</m:t>
                          </m:r>
                        </m:e>
                        <m:sub>
                          <m:r>
                            <a:rPr lang="en-GB" sz="1400" i="0">
                              <a:latin typeface="Cambria Math" panose="02040503050406030204" pitchFamily="18" charset="0"/>
                            </a:rPr>
                            <m:t>1</m:t>
                          </m:r>
                        </m:sub>
                      </m:sSub>
                      <m:f>
                        <m:fPr>
                          <m:ctrlPr>
                            <a:rPr lang="en-GB" sz="1400" i="1">
                              <a:solidFill>
                                <a:srgbClr val="836967"/>
                              </a:solidFill>
                              <a:latin typeface="Cambria Math" panose="02040503050406030204" pitchFamily="18" charset="0"/>
                            </a:rPr>
                          </m:ctrlPr>
                        </m:fPr>
                        <m:num>
                          <m:r>
                            <a:rPr lang="en-GB" sz="1400" i="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func>
                            <m:funcPr>
                              <m:ctrlPr>
                                <a:rPr lang="en-GB" sz="1400" i="1">
                                  <a:latin typeface="Cambria Math" panose="02040503050406030204" pitchFamily="18" charset="0"/>
                                </a:rPr>
                              </m:ctrlPr>
                            </m:funcPr>
                            <m:fName>
                              <m:r>
                                <m:rPr>
                                  <m:sty m:val="p"/>
                                </m:rPr>
                                <a:rPr lang="en-GB" sz="1400" i="0">
                                  <a:latin typeface="Cambria Math" panose="02040503050406030204" pitchFamily="18" charset="0"/>
                                </a:rPr>
                                <m:t>Δlog</m:t>
                              </m:r>
                            </m:fName>
                            <m:e>
                              <m:r>
                                <a:rPr lang="en-GB" sz="1400" i="1">
                                  <a:latin typeface="Cambria Math" panose="02040503050406030204" pitchFamily="18" charset="0"/>
                                </a:rPr>
                                <m:t>𝑝𝑟𝑜</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𝑑</m:t>
                                  </m:r>
                                </m:e>
                                <m:sub>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sub>
                              </m:sSub>
                            </m:e>
                          </m:func>
                        </m:e>
                      </m:nary>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𝛽</m:t>
                          </m:r>
                        </m:e>
                        <m:sub>
                          <m:r>
                            <a:rPr lang="en-GB" sz="1400" i="0">
                              <a:latin typeface="Cambria Math" panose="02040503050406030204" pitchFamily="18" charset="0"/>
                            </a:rPr>
                            <m:t>2</m:t>
                          </m:r>
                        </m:sub>
                      </m:sSub>
                      <m:f>
                        <m:fPr>
                          <m:ctrlPr>
                            <a:rPr lang="en-GB" sz="1400" i="1">
                              <a:solidFill>
                                <a:srgbClr val="836967"/>
                              </a:solidFill>
                              <a:latin typeface="Cambria Math" panose="02040503050406030204" pitchFamily="18" charset="0"/>
                            </a:rPr>
                          </m:ctrlPr>
                        </m:fPr>
                        <m:num>
                          <m:r>
                            <a:rPr lang="en-GB" sz="1400" i="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r>
                            <a:rPr lang="en-GB" sz="1400" i="1">
                              <a:latin typeface="Cambria Math" panose="02040503050406030204" pitchFamily="18" charset="0"/>
                            </a:rPr>
                            <m:t>𝑢𝑛𝑒𝑚</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𝑝</m:t>
                              </m:r>
                            </m:e>
                            <m:sub>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sub>
                          </m:sSub>
                        </m:e>
                      </m:nary>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𝛽</m:t>
                          </m:r>
                        </m:e>
                        <m:sub>
                          <m:r>
                            <a:rPr lang="en-GB" sz="1400" i="0">
                              <a:latin typeface="Cambria Math" panose="02040503050406030204" pitchFamily="18" charset="0"/>
                            </a:rPr>
                            <m:t>3</m:t>
                          </m:r>
                        </m:sub>
                      </m:sSub>
                      <m:f>
                        <m:fPr>
                          <m:ctrlPr>
                            <a:rPr lang="en-GB" sz="1400" i="1">
                              <a:solidFill>
                                <a:srgbClr val="836967"/>
                              </a:solidFill>
                              <a:latin typeface="Cambria Math" panose="02040503050406030204" pitchFamily="18" charset="0"/>
                            </a:rPr>
                          </m:ctrlPr>
                        </m:fPr>
                        <m:num>
                          <m:r>
                            <a:rPr lang="en-GB" sz="1400" i="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r>
                            <a:rPr lang="en-GB" sz="1400" i="1">
                              <a:latin typeface="Cambria Math" panose="02040503050406030204" pitchFamily="18" charset="0"/>
                            </a:rPr>
                            <m:t>𝑢𝑛𝑒𝑚</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𝑝</m:t>
                              </m:r>
                            </m:e>
                            <m:sub>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r>
                                <a:rPr lang="en-GB" sz="1400" i="0">
                                  <a:latin typeface="Cambria Math" panose="02040503050406030204" pitchFamily="18" charset="0"/>
                                </a:rPr>
                                <m:t>−1</m:t>
                              </m:r>
                            </m:sub>
                          </m:sSub>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𝛽</m:t>
                              </m:r>
                            </m:e>
                            <m:sub>
                              <m:r>
                                <a:rPr lang="en-GB" sz="1400" i="0">
                                  <a:latin typeface="Cambria Math" panose="02040503050406030204" pitchFamily="18" charset="0"/>
                                </a:rPr>
                                <m:t>4</m:t>
                              </m:r>
                            </m:sub>
                          </m:sSub>
                          <m:f>
                            <m:fPr>
                              <m:ctrlPr>
                                <a:rPr lang="en-GB" sz="1400" i="1">
                                  <a:solidFill>
                                    <a:srgbClr val="836967"/>
                                  </a:solidFill>
                                  <a:latin typeface="Cambria Math" panose="02040503050406030204" pitchFamily="18" charset="0"/>
                                </a:rPr>
                              </m:ctrlPr>
                            </m:fPr>
                            <m:num>
                              <m:r>
                                <a:rPr lang="en-GB" sz="1400" i="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r>
                                <a:rPr lang="en-GB" sz="1400" i="1">
                                  <a:latin typeface="Cambria Math" panose="02040503050406030204" pitchFamily="18" charset="0"/>
                                </a:rPr>
                                <m:t>𝑖𝑛</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sub>
                              </m:sSub>
                            </m:e>
                          </m:nary>
                          <m:r>
                            <a:rPr lang="en-GB" sz="1400" i="0">
                              <a:latin typeface="Cambria Math" panose="02040503050406030204" pitchFamily="18" charset="0"/>
                            </a:rPr>
                            <m:t>+</m:t>
                          </m:r>
                          <m:r>
                            <a:rPr lang="en-GB" sz="1400" i="1">
                              <a:latin typeface="Cambria Math" panose="02040503050406030204" pitchFamily="18" charset="0"/>
                            </a:rPr>
                            <m:t>𝛾</m:t>
                          </m:r>
                          <m:d>
                            <m:dPr>
                              <m:ctrlPr>
                                <a:rPr lang="en-GB" sz="1400" i="1">
                                  <a:latin typeface="Cambria Math" panose="02040503050406030204" pitchFamily="18" charset="0"/>
                                </a:rPr>
                              </m:ctrlPr>
                            </m:dPr>
                            <m:e>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𝛿</m:t>
                                  </m:r>
                                </m:e>
                                <m:sub>
                                  <m:r>
                                    <a:rPr lang="en-GB" sz="1400" i="0">
                                      <a:latin typeface="Cambria Math" panose="02040503050406030204" pitchFamily="18" charset="0"/>
                                    </a:rPr>
                                    <m:t>1</m:t>
                                  </m:r>
                                </m:sub>
                              </m:sSub>
                              <m:r>
                                <a:rPr lang="en-GB" sz="1400" i="0">
                                  <a:latin typeface="Cambria Math" panose="02040503050406030204" pitchFamily="18" charset="0"/>
                                </a:rPr>
                                <m:t>⋅</m:t>
                              </m:r>
                              <m:f>
                                <m:fPr>
                                  <m:ctrlPr>
                                    <a:rPr lang="en-GB" sz="1400" i="1">
                                      <a:solidFill>
                                        <a:srgbClr val="836967"/>
                                      </a:solidFill>
                                      <a:latin typeface="Cambria Math" panose="02040503050406030204" pitchFamily="18" charset="0"/>
                                    </a:rPr>
                                  </m:ctrlPr>
                                </m:fPr>
                                <m:num>
                                  <m:r>
                                    <a:rPr lang="en-GB" sz="1400" i="0">
                                      <a:latin typeface="Cambria Math" panose="02040503050406030204" pitchFamily="18" charset="0"/>
                                    </a:rPr>
                                    <m:t>1</m:t>
                                  </m:r>
                                </m:num>
                                <m:den>
                                  <m:r>
                                    <a:rPr lang="en-GB" sz="1400" i="0">
                                      <a:latin typeface="Cambria Math" panose="02040503050406030204" pitchFamily="18" charset="0"/>
                                    </a:rPr>
                                    <m:t>3</m:t>
                                  </m:r>
                                </m:den>
                              </m:f>
                              <m:nary>
                                <m:naryPr>
                                  <m:chr m:val="∑"/>
                                  <m:limLoc m:val="subSup"/>
                                  <m:ctrlPr>
                                    <a:rPr lang="en-GB" sz="1400" i="1">
                                      <a:latin typeface="Cambria Math" panose="02040503050406030204" pitchFamily="18" charset="0"/>
                                    </a:rPr>
                                  </m:ctrlPr>
                                </m:naryPr>
                                <m:sub>
                                  <m:r>
                                    <a:rPr lang="en-GB" sz="1400" i="0">
                                      <a:latin typeface="Cambria Math" panose="02040503050406030204" pitchFamily="18" charset="0"/>
                                    </a:rPr>
                                    <m:t>0</m:t>
                                  </m:r>
                                </m:sub>
                                <m:sup>
                                  <m:r>
                                    <a:rPr lang="en-GB" sz="1400" i="0">
                                      <a:latin typeface="Cambria Math" panose="02040503050406030204" pitchFamily="18" charset="0"/>
                                    </a:rPr>
                                    <m:t>2</m:t>
                                  </m:r>
                                </m:sup>
                                <m:e>
                                  <m:func>
                                    <m:funcPr>
                                      <m:ctrlPr>
                                        <a:rPr lang="en-GB" sz="1400" i="1">
                                          <a:latin typeface="Cambria Math" panose="02040503050406030204" pitchFamily="18" charset="0"/>
                                        </a:rPr>
                                      </m:ctrlPr>
                                    </m:funcPr>
                                    <m:fName>
                                      <m:r>
                                        <m:rPr>
                                          <m:sty m:val="p"/>
                                        </m:rPr>
                                        <a:rPr lang="en-GB" sz="1400" i="0">
                                          <a:latin typeface="Cambria Math" panose="02040503050406030204" pitchFamily="18" charset="0"/>
                                        </a:rPr>
                                        <m:t>Δlog</m:t>
                                      </m:r>
                                    </m:fName>
                                    <m:e>
                                      <m:r>
                                        <a:rPr lang="en-GB" sz="1400" i="1">
                                          <a:latin typeface="Cambria Math" panose="02040503050406030204" pitchFamily="18" charset="0"/>
                                        </a:rPr>
                                        <m:t>𝑝𝑟𝑜</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𝑑</m:t>
                                          </m:r>
                                        </m:e>
                                        <m:sub>
                                          <m:r>
                                            <a:rPr lang="en-GB" sz="1400" i="1">
                                              <a:latin typeface="Cambria Math" panose="02040503050406030204" pitchFamily="18" charset="0"/>
                                            </a:rPr>
                                            <m:t>𝑡</m:t>
                                          </m:r>
                                          <m:r>
                                            <a:rPr lang="en-GB" sz="1400" i="0">
                                              <a:latin typeface="Cambria Math" panose="02040503050406030204" pitchFamily="18" charset="0"/>
                                            </a:rPr>
                                            <m:t>−</m:t>
                                          </m:r>
                                          <m:r>
                                            <a:rPr lang="en-GB" sz="1400" i="1">
                                              <a:latin typeface="Cambria Math" panose="02040503050406030204" pitchFamily="18" charset="0"/>
                                            </a:rPr>
                                            <m:t>𝑖</m:t>
                                          </m:r>
                                        </m:sub>
                                      </m:sSub>
                                    </m:e>
                                  </m:func>
                                </m:e>
                              </m:nary>
                            </m:e>
                          </m:d>
                          <m:r>
                            <a:rPr lang="en-GB" sz="1400" i="0">
                              <a:latin typeface="Cambria Math" panose="02040503050406030204" pitchFamily="18" charset="0"/>
                            </a:rPr>
                            <m:t>+</m:t>
                          </m:r>
                          <m:sSub>
                            <m:sSubPr>
                              <m:ctrlPr>
                                <a:rPr lang="en-GB" sz="1400" i="1">
                                  <a:solidFill>
                                    <a:srgbClr val="836967"/>
                                  </a:solidFill>
                                  <a:latin typeface="Cambria Math" panose="02040503050406030204" pitchFamily="18" charset="0"/>
                                </a:rPr>
                              </m:ctrlPr>
                            </m:sSubPr>
                            <m:e>
                              <m:r>
                                <a:rPr lang="en-GB" sz="1400" i="1">
                                  <a:latin typeface="Cambria Math" panose="02040503050406030204" pitchFamily="18" charset="0"/>
                                </a:rPr>
                                <m:t>𝜖</m:t>
                              </m:r>
                            </m:e>
                            <m:sub>
                              <m:r>
                                <a:rPr lang="en-GB" sz="1400" i="1">
                                  <a:latin typeface="Cambria Math" panose="02040503050406030204" pitchFamily="18" charset="0"/>
                                </a:rPr>
                                <m:t>𝑡</m:t>
                              </m:r>
                            </m:sub>
                          </m:sSub>
                        </m:e>
                      </m:nary>
                      <m:r>
                        <a:rPr lang="en-GB" sz="1400" b="0" i="1" smtClean="0">
                          <a:latin typeface="Cambria Math" panose="02040503050406030204" pitchFamily="18" charset="0"/>
                        </a:rPr>
                        <m:t>              (2)</m:t>
                      </m:r>
                    </m:oMath>
                  </m:oMathPara>
                </a14:m>
                <a:endParaRPr lang="en-GB" sz="1400" dirty="0"/>
              </a:p>
            </p:txBody>
          </p:sp>
        </mc:Choice>
        <mc:Fallback xmlns="">
          <p:sp>
            <p:nvSpPr>
              <p:cNvPr id="5" name="TextBox 4">
                <a:extLst>
                  <a:ext uri="{FF2B5EF4-FFF2-40B4-BE49-F238E27FC236}">
                    <a16:creationId xmlns:a16="http://schemas.microsoft.com/office/drawing/2014/main" id="{E7E5C7D5-3AD7-A762-8933-7D2734B74631}"/>
                  </a:ext>
                </a:extLst>
              </p:cNvPr>
              <p:cNvSpPr txBox="1">
                <a:spLocks noRot="1" noChangeAspect="1" noMove="1" noResize="1" noEditPoints="1" noAdjustHandles="1" noChangeArrowheads="1" noChangeShapeType="1" noTextEdit="1"/>
              </p:cNvSpPr>
              <p:nvPr/>
            </p:nvSpPr>
            <p:spPr>
              <a:xfrm>
                <a:off x="-628650" y="1679120"/>
                <a:ext cx="13449300" cy="576376"/>
              </a:xfrm>
              <a:prstGeom prst="rect">
                <a:avLst/>
              </a:prstGeom>
              <a:blipFill>
                <a:blip r:embed="rId3"/>
                <a:stretch>
                  <a:fillRect t="-121053" b="-185263"/>
                </a:stretch>
              </a:blipFill>
            </p:spPr>
            <p:txBody>
              <a:bodyPr/>
              <a:lstStyle/>
              <a:p>
                <a:r>
                  <a:rPr lang="en-GB">
                    <a:noFill/>
                  </a:rPr>
                  <a:t> </a:t>
                </a:r>
              </a:p>
            </p:txBody>
          </p:sp>
        </mc:Fallback>
      </mc:AlternateContent>
    </p:spTree>
    <p:extLst>
      <p:ext uri="{BB962C8B-B14F-4D97-AF65-F5344CB8AC3E}">
        <p14:creationId xmlns:p14="http://schemas.microsoft.com/office/powerpoint/2010/main" val="393563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Hey, Paul Krugman: Here's the real argument about climate change and  economic growth | Grist">
            <a:extLst>
              <a:ext uri="{FF2B5EF4-FFF2-40B4-BE49-F238E27FC236}">
                <a16:creationId xmlns:a16="http://schemas.microsoft.com/office/drawing/2014/main" id="{8EB41879-52D1-F39F-D7AD-2A9C16593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123" r="25125" b="1"/>
          <a:stretch/>
        </p:blipFill>
        <p:spPr bwMode="auto">
          <a:xfrm>
            <a:off x="192528" y="171716"/>
            <a:ext cx="3793268"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spects for growth: An interview with Robert Solow | McKinsey">
            <a:extLst>
              <a:ext uri="{FF2B5EF4-FFF2-40B4-BE49-F238E27FC236}">
                <a16:creationId xmlns:a16="http://schemas.microsoft.com/office/drawing/2014/main" id="{5BB81D9D-751D-EF14-B7EA-8E61AF187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284" r="18032" b="-3"/>
          <a:stretch/>
        </p:blipFill>
        <p:spPr bwMode="auto">
          <a:xfrm>
            <a:off x="4184538" y="171716"/>
            <a:ext cx="3822924"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g Story: Rachel Reeves - Platinum Media Group">
            <a:extLst>
              <a:ext uri="{FF2B5EF4-FFF2-40B4-BE49-F238E27FC236}">
                <a16:creationId xmlns:a16="http://schemas.microsoft.com/office/drawing/2014/main" id="{7D37E92F-AA50-350B-236E-11DD1C85A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162" r="29912"/>
          <a:stretch/>
        </p:blipFill>
        <p:spPr bwMode="auto">
          <a:xfrm>
            <a:off x="8188032" y="171716"/>
            <a:ext cx="3799007" cy="6514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EC7C7-2354-4DB0-E165-4C9DAE0B3D4E}"/>
              </a:ext>
            </a:extLst>
          </p:cNvPr>
          <p:cNvSpPr txBox="1"/>
          <p:nvPr/>
        </p:nvSpPr>
        <p:spPr>
          <a:xfrm>
            <a:off x="2078182" y="5670618"/>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1990</a:t>
            </a:r>
          </a:p>
        </p:txBody>
      </p:sp>
      <p:sp>
        <p:nvSpPr>
          <p:cNvPr id="9" name="TextBox 8">
            <a:extLst>
              <a:ext uri="{FF2B5EF4-FFF2-40B4-BE49-F238E27FC236}">
                <a16:creationId xmlns:a16="http://schemas.microsoft.com/office/drawing/2014/main" id="{8F699CC4-3EAA-FE61-1EBA-C2000BDFE47B}"/>
              </a:ext>
            </a:extLst>
          </p:cNvPr>
          <p:cNvSpPr txBox="1"/>
          <p:nvPr/>
        </p:nvSpPr>
        <p:spPr>
          <a:xfrm>
            <a:off x="6081676" y="5670617"/>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1956</a:t>
            </a:r>
          </a:p>
        </p:txBody>
      </p:sp>
      <p:sp>
        <p:nvSpPr>
          <p:cNvPr id="10" name="TextBox 9">
            <a:extLst>
              <a:ext uri="{FF2B5EF4-FFF2-40B4-BE49-F238E27FC236}">
                <a16:creationId xmlns:a16="http://schemas.microsoft.com/office/drawing/2014/main" id="{6D19B47B-7C7B-84EC-82F3-8C1E0C060E6F}"/>
              </a:ext>
            </a:extLst>
          </p:cNvPr>
          <p:cNvSpPr txBox="1"/>
          <p:nvPr/>
        </p:nvSpPr>
        <p:spPr>
          <a:xfrm>
            <a:off x="10084120" y="5670616"/>
            <a:ext cx="1902919" cy="1015663"/>
          </a:xfrm>
          <a:prstGeom prst="rect">
            <a:avLst/>
          </a:prstGeom>
          <a:noFill/>
        </p:spPr>
        <p:txBody>
          <a:bodyPr wrap="square">
            <a:spAutoFit/>
          </a:bodyPr>
          <a:lstStyle/>
          <a:p>
            <a:pPr algn="ctr">
              <a:spcAft>
                <a:spcPts val="400"/>
              </a:spcAft>
            </a:pPr>
            <a:r>
              <a:rPr lang="en-GB" sz="6000" b="1" kern="1400" spc="-50" dirty="0">
                <a:ln w="12700">
                  <a:solidFill>
                    <a:schemeClr val="tx1"/>
                  </a:solid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2024</a:t>
            </a:r>
          </a:p>
        </p:txBody>
      </p:sp>
    </p:spTree>
    <p:extLst>
      <p:ext uri="{BB962C8B-B14F-4D97-AF65-F5344CB8AC3E}">
        <p14:creationId xmlns:p14="http://schemas.microsoft.com/office/powerpoint/2010/main" val="313847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UK's Reeves faces pressure to hike taxes again as economy stumbles,  think-tank says | Reuters">
            <a:extLst>
              <a:ext uri="{FF2B5EF4-FFF2-40B4-BE49-F238E27FC236}">
                <a16:creationId xmlns:a16="http://schemas.microsoft.com/office/drawing/2014/main" id="{C0F838DE-47B0-F620-8737-2D9008F31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99" r="12630" b="167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2" name="Rectangle 20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4" name="Rectangle 20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A4E317-A13F-3FE0-7FCF-F4D894868A28}"/>
              </a:ext>
            </a:extLst>
          </p:cNvPr>
          <p:cNvSpPr txBox="1"/>
          <p:nvPr/>
        </p:nvSpPr>
        <p:spPr>
          <a:xfrm>
            <a:off x="864802" y="2718054"/>
            <a:ext cx="5315331" cy="3207258"/>
          </a:xfrm>
          <a:prstGeom prst="rect">
            <a:avLst/>
          </a:prstGeom>
        </p:spPr>
        <p:txBody>
          <a:bodyPr vert="horz" lIns="91440" tIns="45720" rIns="91440" bIns="45720" rtlCol="0" anchor="t">
            <a:normAutofit/>
          </a:bodyPr>
          <a:lstStyle/>
          <a:p>
            <a:pPr>
              <a:lnSpc>
                <a:spcPct val="90000"/>
              </a:lnSpc>
              <a:spcAft>
                <a:spcPts val="600"/>
              </a:spcAft>
            </a:pPr>
            <a:r>
              <a:rPr lang="en-US" sz="3200" b="1" i="0" dirty="0">
                <a:solidFill>
                  <a:schemeClr val="bg1"/>
                </a:solidFill>
                <a:effectLst/>
              </a:rPr>
              <a:t>At root, productivity remains the key medium term determinant of wages.</a:t>
            </a:r>
            <a:r>
              <a:rPr lang="en-US" sz="3200" b="0" i="0" dirty="0">
                <a:solidFill>
                  <a:schemeClr val="bg1"/>
                </a:solidFill>
                <a:effectLst/>
              </a:rPr>
              <a:t> It is the collapse in our productivity growth which explains our wage stagnation.</a:t>
            </a:r>
            <a:endParaRPr lang="en-US" sz="3200" dirty="0">
              <a:solidFill>
                <a:schemeClr val="bg1"/>
              </a:solidFill>
            </a:endParaRPr>
          </a:p>
        </p:txBody>
      </p:sp>
      <p:sp>
        <p:nvSpPr>
          <p:cNvPr id="7" name="TextBox 6">
            <a:extLst>
              <a:ext uri="{FF2B5EF4-FFF2-40B4-BE49-F238E27FC236}">
                <a16:creationId xmlns:a16="http://schemas.microsoft.com/office/drawing/2014/main" id="{6A7168FB-A9AC-AEC9-E802-63D3AC67A476}"/>
              </a:ext>
            </a:extLst>
          </p:cNvPr>
          <p:cNvSpPr txBox="1"/>
          <p:nvPr/>
        </p:nvSpPr>
        <p:spPr>
          <a:xfrm>
            <a:off x="354737" y="2527350"/>
            <a:ext cx="6432550" cy="1015663"/>
          </a:xfrm>
          <a:prstGeom prst="rect">
            <a:avLst/>
          </a:prstGeom>
          <a:noFill/>
        </p:spPr>
        <p:txBody>
          <a:bodyPr wrap="square">
            <a:spAutoFit/>
          </a:bodyPr>
          <a:lstStyle/>
          <a:p>
            <a:r>
              <a:rPr lang="en-GB" sz="6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solidFill>
                <a:schemeClr val="bg1"/>
              </a:solidFill>
            </a:endParaRPr>
          </a:p>
        </p:txBody>
      </p:sp>
      <p:sp>
        <p:nvSpPr>
          <p:cNvPr id="8" name="TextBox 7">
            <a:extLst>
              <a:ext uri="{FF2B5EF4-FFF2-40B4-BE49-F238E27FC236}">
                <a16:creationId xmlns:a16="http://schemas.microsoft.com/office/drawing/2014/main" id="{E03CAB75-4540-3CB7-58AD-CB536A1152E3}"/>
              </a:ext>
            </a:extLst>
          </p:cNvPr>
          <p:cNvSpPr txBox="1"/>
          <p:nvPr/>
        </p:nvSpPr>
        <p:spPr>
          <a:xfrm>
            <a:off x="424815" y="1920255"/>
            <a:ext cx="5233035" cy="523220"/>
          </a:xfrm>
          <a:prstGeom prst="rect">
            <a:avLst/>
          </a:prstGeom>
          <a:noFill/>
        </p:spPr>
        <p:txBody>
          <a:bodyPr wrap="square">
            <a:spAutoFit/>
          </a:bodyPr>
          <a:lstStyle/>
          <a:p>
            <a:pPr>
              <a:spcAft>
                <a:spcPts val="400"/>
              </a:spcAft>
            </a:pP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Rachel Reeves, </a:t>
            </a:r>
            <a:r>
              <a:rPr lang="en-GB" sz="2800" i="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Mais Lecture</a:t>
            </a: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2024</a:t>
            </a:r>
          </a:p>
        </p:txBody>
      </p:sp>
    </p:spTree>
    <p:extLst>
      <p:ext uri="{BB962C8B-B14F-4D97-AF65-F5344CB8AC3E}">
        <p14:creationId xmlns:p14="http://schemas.microsoft.com/office/powerpoint/2010/main" val="23632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8280-5BE1-F107-5D12-0E4C122D7A66}"/>
              </a:ext>
            </a:extLst>
          </p:cNvPr>
          <p:cNvSpPr>
            <a:spLocks noGrp="1"/>
          </p:cNvSpPr>
          <p:nvPr>
            <p:ph type="title"/>
          </p:nvPr>
        </p:nvSpPr>
        <p:spPr>
          <a:xfrm>
            <a:off x="373856" y="575470"/>
            <a:ext cx="5988844" cy="1643856"/>
          </a:xfrm>
        </p:spPr>
        <p:txBody>
          <a:bodyPr>
            <a:noAutofit/>
          </a:bodyPr>
          <a:lstStyle/>
          <a:p>
            <a:r>
              <a:rPr lang="en-GB" sz="4800" b="1" dirty="0"/>
              <a:t>The ‘coupled’, or ‘linked’, view of wages and productivity</a:t>
            </a:r>
          </a:p>
        </p:txBody>
      </p:sp>
      <p:sp>
        <p:nvSpPr>
          <p:cNvPr id="4" name="Title 1">
            <a:extLst>
              <a:ext uri="{FF2B5EF4-FFF2-40B4-BE49-F238E27FC236}">
                <a16:creationId xmlns:a16="http://schemas.microsoft.com/office/drawing/2014/main" id="{615F3A23-767E-5AD0-07AC-C724B1B4F9B2}"/>
              </a:ext>
            </a:extLst>
          </p:cNvPr>
          <p:cNvSpPr txBox="1">
            <a:spLocks/>
          </p:cNvSpPr>
          <p:nvPr/>
        </p:nvSpPr>
        <p:spPr>
          <a:xfrm>
            <a:off x="373856" y="2442369"/>
            <a:ext cx="5988844"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3600" dirty="0">
                <a:latin typeface="Aptos Display" panose="020B0004020202020204" pitchFamily="34" charset="0"/>
              </a:rPr>
              <a:t>In other words, a rise in productivity will lead to a rise in wages.</a:t>
            </a:r>
          </a:p>
        </p:txBody>
      </p:sp>
      <p:sp>
        <p:nvSpPr>
          <p:cNvPr id="5" name="Title 1">
            <a:extLst>
              <a:ext uri="{FF2B5EF4-FFF2-40B4-BE49-F238E27FC236}">
                <a16:creationId xmlns:a16="http://schemas.microsoft.com/office/drawing/2014/main" id="{74B7D7B1-7387-5F4B-AB81-A261945E157B}"/>
              </a:ext>
            </a:extLst>
          </p:cNvPr>
          <p:cNvSpPr txBox="1">
            <a:spLocks/>
          </p:cNvSpPr>
          <p:nvPr/>
        </p:nvSpPr>
        <p:spPr>
          <a:xfrm>
            <a:off x="1610915" y="4981575"/>
            <a:ext cx="8970169"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5400" dirty="0"/>
              <a:t>On the other hand, we have:</a:t>
            </a:r>
          </a:p>
        </p:txBody>
      </p:sp>
      <p:grpSp>
        <p:nvGrpSpPr>
          <p:cNvPr id="6" name="Group 5">
            <a:extLst>
              <a:ext uri="{FF2B5EF4-FFF2-40B4-BE49-F238E27FC236}">
                <a16:creationId xmlns:a16="http://schemas.microsoft.com/office/drawing/2014/main" id="{3DABAD38-BD14-DE4A-5891-2C6C734FF830}"/>
              </a:ext>
            </a:extLst>
          </p:cNvPr>
          <p:cNvGrpSpPr/>
          <p:nvPr/>
        </p:nvGrpSpPr>
        <p:grpSpPr>
          <a:xfrm>
            <a:off x="6768332" y="735807"/>
            <a:ext cx="5049812" cy="4178298"/>
            <a:chOff x="6768332" y="392907"/>
            <a:chExt cx="5049812" cy="4178298"/>
          </a:xfrm>
        </p:grpSpPr>
        <p:pic>
          <p:nvPicPr>
            <p:cNvPr id="5122" name="Picture 2" descr="Rachel Reeves's tax raid to blow £57bn black hole in Britain's finances">
              <a:extLst>
                <a:ext uri="{FF2B5EF4-FFF2-40B4-BE49-F238E27FC236}">
                  <a16:creationId xmlns:a16="http://schemas.microsoft.com/office/drawing/2014/main" id="{A62F3340-4D70-5E52-D429-652492239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56" t="3250" r="21094" b="13500"/>
            <a:stretch/>
          </p:blipFill>
          <p:spPr bwMode="auto">
            <a:xfrm>
              <a:off x="9101957" y="392907"/>
              <a:ext cx="2500528" cy="22145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ul Krugman - Stone Center on Socio-Economic Inequality">
              <a:extLst>
                <a:ext uri="{FF2B5EF4-FFF2-40B4-BE49-F238E27FC236}">
                  <a16:creationId xmlns:a16="http://schemas.microsoft.com/office/drawing/2014/main" id="{7DC349C9-E1B0-2BF4-9B0D-4739F8D3C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332" y="392907"/>
              <a:ext cx="2137543" cy="29670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stitute Professor Emeritus Robert Solow, pathbreaking economist, dies at  age 99 | MIT News | Massachusetts Institute of Technology">
              <a:extLst>
                <a:ext uri="{FF2B5EF4-FFF2-40B4-BE49-F238E27FC236}">
                  <a16:creationId xmlns:a16="http://schemas.microsoft.com/office/drawing/2014/main" id="{979BFD89-A419-D9AB-080C-0AA97EE4E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3994" y="2755105"/>
              <a:ext cx="2724150" cy="1816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919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110327-CA9A-AD5E-1B01-DD849DCE1E29}"/>
              </a:ext>
            </a:extLst>
          </p:cNvPr>
          <p:cNvGrpSpPr/>
          <p:nvPr/>
        </p:nvGrpSpPr>
        <p:grpSpPr>
          <a:xfrm>
            <a:off x="2171700" y="714375"/>
            <a:ext cx="12192000" cy="5719762"/>
            <a:chOff x="0" y="495300"/>
            <a:chExt cx="12192000" cy="5719762"/>
          </a:xfrm>
        </p:grpSpPr>
        <p:sp>
          <p:nvSpPr>
            <p:cNvPr id="5" name="TextBox 4">
              <a:extLst>
                <a:ext uri="{FF2B5EF4-FFF2-40B4-BE49-F238E27FC236}">
                  <a16:creationId xmlns:a16="http://schemas.microsoft.com/office/drawing/2014/main" id="{D6EDF0EF-61D3-3047-7E5F-1FE8B1DC488B}"/>
                </a:ext>
              </a:extLst>
            </p:cNvPr>
            <p:cNvSpPr txBox="1"/>
            <p:nvPr/>
          </p:nvSpPr>
          <p:spPr>
            <a:xfrm>
              <a:off x="0" y="495300"/>
              <a:ext cx="12192000" cy="646331"/>
            </a:xfrm>
            <a:prstGeom prst="rect">
              <a:avLst/>
            </a:prstGeom>
            <a:noFill/>
          </p:spPr>
          <p:txBody>
            <a:bodyPr wrap="square">
              <a:spAutoFit/>
            </a:bodyPr>
            <a:lstStyle/>
            <a:p>
              <a:pPr algn="ctr" fontAlgn="base"/>
              <a:r>
                <a:rPr lang="en-GB" sz="3600" b="1" i="0" dirty="0">
                  <a:solidFill>
                    <a:srgbClr val="333333"/>
                  </a:solidFill>
                  <a:effectLst/>
                  <a:latin typeface="Times New Roman" panose="02020603050405020304" pitchFamily="18" charset="0"/>
                  <a:cs typeface="Times New Roman" panose="02020603050405020304" pitchFamily="18" charset="0"/>
                </a:rPr>
                <a:t>The Productivity–Pay Gap</a:t>
              </a:r>
            </a:p>
          </p:txBody>
        </p:sp>
        <p:pic>
          <p:nvPicPr>
            <p:cNvPr id="7" name="Picture 6">
              <a:extLst>
                <a:ext uri="{FF2B5EF4-FFF2-40B4-BE49-F238E27FC236}">
                  <a16:creationId xmlns:a16="http://schemas.microsoft.com/office/drawing/2014/main" id="{201D1930-5015-BB70-A978-93B7CAFE062E}"/>
                </a:ext>
              </a:extLst>
            </p:cNvPr>
            <p:cNvPicPr>
              <a:picLocks noChangeAspect="1"/>
            </p:cNvPicPr>
            <p:nvPr/>
          </p:nvPicPr>
          <p:blipFill>
            <a:blip r:embed="rId3"/>
            <a:stretch>
              <a:fillRect/>
            </a:stretch>
          </p:blipFill>
          <p:spPr>
            <a:xfrm>
              <a:off x="3024187" y="1633537"/>
              <a:ext cx="6143625" cy="4581525"/>
            </a:xfrm>
            <a:prstGeom prst="rect">
              <a:avLst/>
            </a:prstGeom>
          </p:spPr>
        </p:pic>
      </p:grpSp>
      <p:sp>
        <p:nvSpPr>
          <p:cNvPr id="9" name="Rectangle 8">
            <a:extLst>
              <a:ext uri="{FF2B5EF4-FFF2-40B4-BE49-F238E27FC236}">
                <a16:creationId xmlns:a16="http://schemas.microsoft.com/office/drawing/2014/main" id="{1999ACAC-681D-28F7-DF6E-E414345534B5}"/>
              </a:ext>
            </a:extLst>
          </p:cNvPr>
          <p:cNvSpPr/>
          <p:nvPr/>
        </p:nvSpPr>
        <p:spPr>
          <a:xfrm>
            <a:off x="852488" y="2930702"/>
            <a:ext cx="4233863" cy="33885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fontAlgn="base">
              <a:buNone/>
            </a:pPr>
            <a:r>
              <a:rPr lang="en-GB" sz="3200" b="1" i="0" dirty="0">
                <a:solidFill>
                  <a:srgbClr val="333333"/>
                </a:solidFill>
                <a:effectLst/>
                <a:latin typeface="Times New Roman" panose="02020603050405020304" pitchFamily="18" charset="0"/>
                <a:cs typeface="Times New Roman" panose="02020603050405020304" pitchFamily="18" charset="0"/>
              </a:rPr>
              <a:t>Understanding the Historic Divergence Between Productivity and a Typical Worker’s Pay</a:t>
            </a:r>
          </a:p>
          <a:p>
            <a:pPr algn="l" fontAlgn="base">
              <a:buNone/>
            </a:pPr>
            <a:r>
              <a:rPr lang="en-GB" b="1" i="0" u="none" strike="noStrike" dirty="0">
                <a:solidFill>
                  <a:srgbClr val="333333"/>
                </a:solidFill>
                <a:effectLst/>
                <a:latin typeface="Arial" panose="020B0604020202020204" pitchFamily="34" charset="0"/>
                <a:cs typeface="Arial" panose="020B0604020202020204" pitchFamily="34" charset="0"/>
              </a:rPr>
              <a:t>Report</a:t>
            </a:r>
            <a:r>
              <a:rPr lang="en-GB" b="0" i="0" dirty="0">
                <a:solidFill>
                  <a:srgbClr val="333333"/>
                </a:solidFill>
                <a:effectLst/>
                <a:latin typeface="Arial" panose="020B0604020202020204" pitchFamily="34" charset="0"/>
                <a:cs typeface="Arial" panose="020B0604020202020204" pitchFamily="34" charset="0"/>
              </a:rPr>
              <a:t> • By </a:t>
            </a:r>
            <a:r>
              <a:rPr lang="en-GB" b="1" i="0" u="none" strike="noStrike" dirty="0">
                <a:solidFill>
                  <a:srgbClr val="BE1E2E"/>
                </a:solidFill>
                <a:effectLst/>
                <a:latin typeface="Arial" panose="020B0604020202020204" pitchFamily="34" charset="0"/>
                <a:cs typeface="Arial" panose="020B0604020202020204" pitchFamily="34" charset="0"/>
              </a:rPr>
              <a:t>Josh Bivens</a:t>
            </a:r>
            <a:r>
              <a:rPr lang="en-GB" b="0" i="0" dirty="0">
                <a:solidFill>
                  <a:srgbClr val="333333"/>
                </a:solidFill>
                <a:effectLst/>
                <a:latin typeface="Arial" panose="020B0604020202020204" pitchFamily="34" charset="0"/>
                <a:cs typeface="Arial" panose="020B0604020202020204" pitchFamily="34" charset="0"/>
              </a:rPr>
              <a:t> and </a:t>
            </a:r>
            <a:r>
              <a:rPr lang="en-GB" b="1" i="0" u="none" strike="noStrike" dirty="0">
                <a:solidFill>
                  <a:srgbClr val="BE1E2E"/>
                </a:solidFill>
                <a:effectLst/>
                <a:latin typeface="Arial" panose="020B0604020202020204" pitchFamily="34" charset="0"/>
                <a:cs typeface="Arial" panose="020B0604020202020204" pitchFamily="34" charset="0"/>
              </a:rPr>
              <a:t>Lawrence Mishel</a:t>
            </a:r>
            <a:r>
              <a:rPr lang="en-GB" b="0" i="0" dirty="0">
                <a:solidFill>
                  <a:srgbClr val="333333"/>
                </a:solidFill>
                <a:effectLst/>
                <a:latin typeface="Arial" panose="020B0604020202020204" pitchFamily="34" charset="0"/>
                <a:cs typeface="Arial" panose="020B0604020202020204" pitchFamily="34" charset="0"/>
              </a:rPr>
              <a:t> • September 2, 2015</a:t>
            </a:r>
            <a:endParaRPr lang="en-GB" b="1" i="0" dirty="0">
              <a:solidFill>
                <a:srgbClr val="333333"/>
              </a:solidFill>
              <a:effectLst/>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744BBDBD-5489-372D-90E8-65B2056F89E3}"/>
              </a:ext>
            </a:extLst>
          </p:cNvPr>
          <p:cNvSpPr>
            <a:spLocks noGrp="1"/>
          </p:cNvSpPr>
          <p:nvPr>
            <p:ph type="title"/>
          </p:nvPr>
        </p:nvSpPr>
        <p:spPr>
          <a:xfrm>
            <a:off x="283368" y="538778"/>
            <a:ext cx="4912519" cy="1643856"/>
          </a:xfrm>
        </p:spPr>
        <p:txBody>
          <a:bodyPr>
            <a:noAutofit/>
          </a:bodyPr>
          <a:lstStyle/>
          <a:p>
            <a:r>
              <a:rPr lang="en-GB" b="1" dirty="0"/>
              <a:t>… the ‘decoupled’, or ‘delinked’, view of wages and productivity</a:t>
            </a:r>
          </a:p>
        </p:txBody>
      </p:sp>
    </p:spTree>
    <p:extLst>
      <p:ext uri="{BB962C8B-B14F-4D97-AF65-F5344CB8AC3E}">
        <p14:creationId xmlns:p14="http://schemas.microsoft.com/office/powerpoint/2010/main" val="115942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8B72B-FD95-CD45-D23E-D72383AFA5DE}"/>
            </a:ext>
          </a:extLst>
        </p:cNvPr>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A6101717-4C65-DF6D-90CF-BB6E9C023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2" descr="Biden is skipping a Super Bowl interview for the second year in a row. It's  part of a larger media strategy | CNN Business">
            <a:extLst>
              <a:ext uri="{FF2B5EF4-FFF2-40B4-BE49-F238E27FC236}">
                <a16:creationId xmlns:a16="http://schemas.microsoft.com/office/drawing/2014/main" id="{564E7618-C0EF-A62B-3493-CC50D1D6F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88"/>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B5BEE6B4-8E5C-91CF-BC75-1DED100EA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72" name="Rectangle 2071">
            <a:extLst>
              <a:ext uri="{FF2B5EF4-FFF2-40B4-BE49-F238E27FC236}">
                <a16:creationId xmlns:a16="http://schemas.microsoft.com/office/drawing/2014/main" id="{46A3302A-85B6-C410-5AD1-4B61F0796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4" name="Rectangle 2073">
            <a:extLst>
              <a:ext uri="{FF2B5EF4-FFF2-40B4-BE49-F238E27FC236}">
                <a16:creationId xmlns:a16="http://schemas.microsoft.com/office/drawing/2014/main" id="{6C9E9C1A-F103-635D-8171-B4EAD5961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8AE2DD11-EAAE-99BD-DAA2-66F16DD2E416}"/>
              </a:ext>
            </a:extLst>
          </p:cNvPr>
          <p:cNvGrpSpPr/>
          <p:nvPr/>
        </p:nvGrpSpPr>
        <p:grpSpPr>
          <a:xfrm>
            <a:off x="354737" y="2527350"/>
            <a:ext cx="6432550" cy="3397962"/>
            <a:chOff x="354737" y="2527350"/>
            <a:chExt cx="6432550" cy="3397962"/>
          </a:xfrm>
        </p:grpSpPr>
        <p:sp>
          <p:nvSpPr>
            <p:cNvPr id="5" name="TextBox 4">
              <a:extLst>
                <a:ext uri="{FF2B5EF4-FFF2-40B4-BE49-F238E27FC236}">
                  <a16:creationId xmlns:a16="http://schemas.microsoft.com/office/drawing/2014/main" id="{8B9F0573-4F99-918B-2AC2-8EF6E6B313F5}"/>
                </a:ext>
              </a:extLst>
            </p:cNvPr>
            <p:cNvSpPr txBox="1"/>
            <p:nvPr/>
          </p:nvSpPr>
          <p:spPr>
            <a:xfrm>
              <a:off x="864802" y="2718054"/>
              <a:ext cx="5315331" cy="3207258"/>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3200" dirty="0">
                  <a:solidFill>
                    <a:schemeClr val="bg1"/>
                  </a:solidFill>
                </a:rPr>
                <a:t>[…] and then along came 1979 and everything began to change. </a:t>
              </a:r>
              <a:r>
                <a:rPr lang="en-US" sz="3200" b="1" dirty="0">
                  <a:solidFill>
                    <a:schemeClr val="bg1"/>
                  </a:solidFill>
                </a:rPr>
                <a:t>Productivity in the country has grown almost four times faster than pay since 1979. </a:t>
              </a:r>
              <a:r>
                <a:rPr lang="en-US" sz="3200" dirty="0">
                  <a:solidFill>
                    <a:schemeClr val="bg1"/>
                  </a:solidFill>
                </a:rPr>
                <a:t>That means that workers have been giving much more to their employers’ bottom lines than they’ve gotten back in their pay-checks.</a:t>
              </a:r>
            </a:p>
          </p:txBody>
        </p:sp>
        <p:sp>
          <p:nvSpPr>
            <p:cNvPr id="7" name="TextBox 6">
              <a:extLst>
                <a:ext uri="{FF2B5EF4-FFF2-40B4-BE49-F238E27FC236}">
                  <a16:creationId xmlns:a16="http://schemas.microsoft.com/office/drawing/2014/main" id="{6177BF99-D927-3EC1-BFEC-8D358BB91281}"/>
                </a:ext>
              </a:extLst>
            </p:cNvPr>
            <p:cNvSpPr txBox="1"/>
            <p:nvPr/>
          </p:nvSpPr>
          <p:spPr>
            <a:xfrm>
              <a:off x="354737" y="2527350"/>
              <a:ext cx="643255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GB" sz="6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8" name="TextBox 7">
            <a:extLst>
              <a:ext uri="{FF2B5EF4-FFF2-40B4-BE49-F238E27FC236}">
                <a16:creationId xmlns:a16="http://schemas.microsoft.com/office/drawing/2014/main" id="{07932BB8-379A-DFE0-6C6B-974FD4324531}"/>
              </a:ext>
            </a:extLst>
          </p:cNvPr>
          <p:cNvSpPr txBox="1"/>
          <p:nvPr/>
        </p:nvSpPr>
        <p:spPr>
          <a:xfrm>
            <a:off x="354737" y="1843656"/>
            <a:ext cx="523303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GB" sz="3600" b="0" i="0" u="none" strike="noStrike" kern="1400" cap="none" spc="-5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Joe Biden, 2021</a:t>
            </a:r>
          </a:p>
        </p:txBody>
      </p:sp>
    </p:spTree>
    <p:extLst>
      <p:ext uri="{BB962C8B-B14F-4D97-AF65-F5344CB8AC3E}">
        <p14:creationId xmlns:p14="http://schemas.microsoft.com/office/powerpoint/2010/main" val="4149724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32778</TotalTime>
  <Words>2996</Words>
  <Application>Microsoft Office PowerPoint</Application>
  <PresentationFormat>Widescreen</PresentationFormat>
  <Paragraphs>245</Paragraphs>
  <Slides>40</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Calibri</vt:lpstr>
      <vt:lpstr>Calibri Light</vt:lpstr>
      <vt:lpstr>Cambria Math</vt:lpstr>
      <vt:lpstr>Franklin Gothic Medium</vt:lpstr>
      <vt:lpstr>Times New Roman</vt:lpstr>
      <vt:lpstr>Office Theme</vt:lpstr>
      <vt:lpstr>PowerPoint Presentation</vt:lpstr>
      <vt:lpstr>PowerPoint Presentation</vt:lpstr>
      <vt:lpstr>Outline</vt:lpstr>
      <vt:lpstr>Motivation</vt:lpstr>
      <vt:lpstr>PowerPoint Presentation</vt:lpstr>
      <vt:lpstr>PowerPoint Presentation</vt:lpstr>
      <vt:lpstr>The ‘coupled’, or ‘linked’, view of wages and productivity</vt:lpstr>
      <vt:lpstr>… the ‘decoupled’, or ‘delinked’, view of wages and productivity</vt:lpstr>
      <vt:lpstr>PowerPoint Presentation</vt:lpstr>
      <vt:lpstr>My study did not restrict its investigation to one income measurement.</vt:lpstr>
      <vt:lpstr>Key Terminology</vt:lpstr>
      <vt:lpstr>Policy Climate</vt:lpstr>
      <vt:lpstr>The state of productivity-pay divergence in the UK</vt:lpstr>
      <vt:lpstr>The state of productivity-pay divergence in the UK</vt:lpstr>
      <vt:lpstr>Existing Academic Literature on the UK’s pay-productivity gap</vt:lpstr>
      <vt:lpstr>Divergence of Pay and Productivity</vt:lpstr>
      <vt:lpstr>How can these problems be remedied for fuller analysis?</vt:lpstr>
      <vt:lpstr>Value Added</vt:lpstr>
      <vt:lpstr>Brocek (2019) approaches a good level of analysis, however there are still problems.</vt:lpstr>
      <vt:lpstr>Empirical Strategy</vt:lpstr>
      <vt:lpstr>Baseline Model</vt:lpstr>
      <vt:lpstr>Accounting for lagged effects</vt:lpstr>
      <vt:lpstr>Data</vt:lpstr>
      <vt:lpstr>Data</vt:lpstr>
      <vt:lpstr>Data</vt:lpstr>
      <vt:lpstr>Results</vt:lpstr>
      <vt:lpstr>Results – Baseline </vt:lpstr>
      <vt:lpstr>Results – Alternate Specifications</vt:lpstr>
      <vt:lpstr>Main Findings</vt:lpstr>
      <vt:lpstr>Main Findings</vt:lpstr>
      <vt:lpstr>Labour Bargaining Power</vt:lpstr>
      <vt:lpstr>Labour Bargaining Power</vt:lpstr>
      <vt:lpstr>Policy, to summarise:</vt:lpstr>
      <vt:lpstr>Future Research</vt:lpstr>
      <vt:lpstr>PowerPoint Presentation</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Diogo Trindade Ferreira [pr22dtf]</dc:creator>
  <cp:lastModifiedBy>Diogo Trindade Ferreira [pr22dtf]</cp:lastModifiedBy>
  <cp:revision>17</cp:revision>
  <dcterms:created xsi:type="dcterms:W3CDTF">2025-05-10T19:33:00Z</dcterms:created>
  <dcterms:modified xsi:type="dcterms:W3CDTF">2025-06-09T15:51:56Z</dcterms:modified>
</cp:coreProperties>
</file>